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452388" cy="35999738"/>
  <p:notesSz cx="6858000" cy="9144000"/>
  <p:defaultTextStyle>
    <a:defPPr>
      <a:defRPr lang="en-US"/>
    </a:defPPr>
    <a:lvl1pPr marL="0" algn="l" defTabSz="3511198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1pPr>
    <a:lvl2pPr marL="1755599" algn="l" defTabSz="3511198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2pPr>
    <a:lvl3pPr marL="3511198" algn="l" defTabSz="3511198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3pPr>
    <a:lvl4pPr marL="5266797" algn="l" defTabSz="3511198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4pPr>
    <a:lvl5pPr marL="7022397" algn="l" defTabSz="3511198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5pPr>
    <a:lvl6pPr marL="8777995" algn="l" defTabSz="3511198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6pPr>
    <a:lvl7pPr marL="10533594" algn="l" defTabSz="3511198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7pPr>
    <a:lvl8pPr marL="12289193" algn="l" defTabSz="3511198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8pPr>
    <a:lvl9pPr marL="14044792" algn="l" defTabSz="3511198" rtl="0" eaLnBrk="1" latinLnBrk="0" hangingPunct="1">
      <a:defRPr sz="68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80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4B"/>
    <a:srgbClr val="992607"/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83" autoAdjust="0"/>
  </p:normalViewPr>
  <p:slideViewPr>
    <p:cSldViewPr>
      <p:cViewPr>
        <p:scale>
          <a:sx n="16" d="100"/>
          <a:sy n="16" d="100"/>
        </p:scale>
        <p:origin x="2501" y="74"/>
      </p:cViewPr>
      <p:guideLst>
        <p:guide orient="horz" pos="11339"/>
        <p:guide pos="80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18" y="4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AD81-DE31-4CD2-8EAE-86BE0AB6463D}" type="datetimeFigureOut">
              <a:rPr lang="pl-PL" smtClean="0"/>
              <a:t>2023-11-03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DFE3B-859E-4EC5-A731-DDDFA49007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018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7496" rtl="0" eaLnBrk="1" latinLnBrk="0" hangingPunct="1">
      <a:defRPr sz="1427" kern="1200">
        <a:solidFill>
          <a:schemeClr val="tx1"/>
        </a:solidFill>
        <a:latin typeface="+mn-lt"/>
        <a:ea typeface="+mn-ea"/>
        <a:cs typeface="+mn-cs"/>
      </a:defRPr>
    </a:lvl1pPr>
    <a:lvl2pPr marL="543748" algn="l" defTabSz="1087496" rtl="0" eaLnBrk="1" latinLnBrk="0" hangingPunct="1">
      <a:defRPr sz="1427" kern="1200">
        <a:solidFill>
          <a:schemeClr val="tx1"/>
        </a:solidFill>
        <a:latin typeface="+mn-lt"/>
        <a:ea typeface="+mn-ea"/>
        <a:cs typeface="+mn-cs"/>
      </a:defRPr>
    </a:lvl2pPr>
    <a:lvl3pPr marL="1087496" algn="l" defTabSz="1087496" rtl="0" eaLnBrk="1" latinLnBrk="0" hangingPunct="1">
      <a:defRPr sz="1427" kern="1200">
        <a:solidFill>
          <a:schemeClr val="tx1"/>
        </a:solidFill>
        <a:latin typeface="+mn-lt"/>
        <a:ea typeface="+mn-ea"/>
        <a:cs typeface="+mn-cs"/>
      </a:defRPr>
    </a:lvl3pPr>
    <a:lvl4pPr marL="1631244" algn="l" defTabSz="1087496" rtl="0" eaLnBrk="1" latinLnBrk="0" hangingPunct="1">
      <a:defRPr sz="1427" kern="1200">
        <a:solidFill>
          <a:schemeClr val="tx1"/>
        </a:solidFill>
        <a:latin typeface="+mn-lt"/>
        <a:ea typeface="+mn-ea"/>
        <a:cs typeface="+mn-cs"/>
      </a:defRPr>
    </a:lvl4pPr>
    <a:lvl5pPr marL="2174992" algn="l" defTabSz="1087496" rtl="0" eaLnBrk="1" latinLnBrk="0" hangingPunct="1">
      <a:defRPr sz="1427" kern="1200">
        <a:solidFill>
          <a:schemeClr val="tx1"/>
        </a:solidFill>
        <a:latin typeface="+mn-lt"/>
        <a:ea typeface="+mn-ea"/>
        <a:cs typeface="+mn-cs"/>
      </a:defRPr>
    </a:lvl5pPr>
    <a:lvl6pPr marL="2718740" algn="l" defTabSz="1087496" rtl="0" eaLnBrk="1" latinLnBrk="0" hangingPunct="1">
      <a:defRPr sz="1427" kern="1200">
        <a:solidFill>
          <a:schemeClr val="tx1"/>
        </a:solidFill>
        <a:latin typeface="+mn-lt"/>
        <a:ea typeface="+mn-ea"/>
        <a:cs typeface="+mn-cs"/>
      </a:defRPr>
    </a:lvl6pPr>
    <a:lvl7pPr marL="3262488" algn="l" defTabSz="1087496" rtl="0" eaLnBrk="1" latinLnBrk="0" hangingPunct="1">
      <a:defRPr sz="1427" kern="1200">
        <a:solidFill>
          <a:schemeClr val="tx1"/>
        </a:solidFill>
        <a:latin typeface="+mn-lt"/>
        <a:ea typeface="+mn-ea"/>
        <a:cs typeface="+mn-cs"/>
      </a:defRPr>
    </a:lvl7pPr>
    <a:lvl8pPr marL="3806236" algn="l" defTabSz="1087496" rtl="0" eaLnBrk="1" latinLnBrk="0" hangingPunct="1">
      <a:defRPr sz="1427" kern="1200">
        <a:solidFill>
          <a:schemeClr val="tx1"/>
        </a:solidFill>
        <a:latin typeface="+mn-lt"/>
        <a:ea typeface="+mn-ea"/>
        <a:cs typeface="+mn-cs"/>
      </a:defRPr>
    </a:lvl8pPr>
    <a:lvl9pPr marL="4349984" algn="l" defTabSz="1087496" rtl="0" eaLnBrk="1" latinLnBrk="0" hangingPunct="1">
      <a:defRPr sz="14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>
            <a:extLst>
              <a:ext uri="{FF2B5EF4-FFF2-40B4-BE49-F238E27FC236}">
                <a16:creationId xmlns:a16="http://schemas.microsoft.com/office/drawing/2014/main" id="{0199EE24-F97B-E0CC-D20E-FEE5E3B1657C}"/>
              </a:ext>
            </a:extLst>
          </p:cNvPr>
          <p:cNvSpPr/>
          <p:nvPr userDrawn="1"/>
        </p:nvSpPr>
        <p:spPr>
          <a:xfrm>
            <a:off x="21938576" y="33180452"/>
            <a:ext cx="3299318" cy="1342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898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D1AA740-9883-5400-B9FA-86E9F0DFBA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33" b="6068"/>
          <a:stretch/>
        </p:blipFill>
        <p:spPr bwMode="auto">
          <a:xfrm>
            <a:off x="22067121" y="33180453"/>
            <a:ext cx="3027055" cy="12559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A1DA2D5B-346A-0FDA-BB61-1DE72E29F4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797" y="125593"/>
            <a:ext cx="25192552" cy="1180323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C199EB6B-3895-D954-9476-8261E52AA0D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797" y="34712039"/>
            <a:ext cx="25192552" cy="1180323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4EF790A7-EB2A-947D-DE70-5B1BA3E571D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49090" y="2312222"/>
            <a:ext cx="9877477" cy="4900785"/>
          </a:xfrm>
          <a:prstGeom prst="rect">
            <a:avLst/>
          </a:prstGeom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A1BA6D2A-E278-5E51-1BE9-E967E3A541E7}"/>
              </a:ext>
            </a:extLst>
          </p:cNvPr>
          <p:cNvSpPr/>
          <p:nvPr userDrawn="1"/>
        </p:nvSpPr>
        <p:spPr>
          <a:xfrm>
            <a:off x="11459522" y="2084362"/>
            <a:ext cx="6132605" cy="351051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024C652C-ACDA-2053-AFFA-9C23C5819FE0}"/>
              </a:ext>
            </a:extLst>
          </p:cNvPr>
          <p:cNvSpPr/>
          <p:nvPr userDrawn="1"/>
        </p:nvSpPr>
        <p:spPr>
          <a:xfrm>
            <a:off x="18505414" y="6550597"/>
            <a:ext cx="6132605" cy="351051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id="{7037D7D4-71DF-A00B-9F18-A3600D76F94D}"/>
              </a:ext>
            </a:extLst>
          </p:cNvPr>
          <p:cNvGrpSpPr/>
          <p:nvPr userDrawn="1"/>
        </p:nvGrpSpPr>
        <p:grpSpPr>
          <a:xfrm flipV="1">
            <a:off x="11459522" y="10198021"/>
            <a:ext cx="4704309" cy="385024"/>
            <a:chOff x="8716962" y="14978062"/>
            <a:chExt cx="3952875" cy="323850"/>
          </a:xfrm>
        </p:grpSpPr>
        <p:sp>
          <p:nvSpPr>
            <p:cNvPr id="12" name="Prostokąt 11">
              <a:extLst>
                <a:ext uri="{FF2B5EF4-FFF2-40B4-BE49-F238E27FC236}">
                  <a16:creationId xmlns:a16="http://schemas.microsoft.com/office/drawing/2014/main" id="{B0196397-94B4-95EE-57B2-447177415EAA}"/>
                </a:ext>
              </a:extLst>
            </p:cNvPr>
            <p:cNvSpPr/>
            <p:nvPr/>
          </p:nvSpPr>
          <p:spPr>
            <a:xfrm flipH="1">
              <a:off x="8716962" y="14978062"/>
              <a:ext cx="3686175" cy="152400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pl-PL" sz="1100" b="1">
                  <a:solidFill>
                    <a:srgbClr val="17365D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pl-PL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Prostokąt 12">
              <a:extLst>
                <a:ext uri="{FF2B5EF4-FFF2-40B4-BE49-F238E27FC236}">
                  <a16:creationId xmlns:a16="http://schemas.microsoft.com/office/drawing/2014/main" id="{2CD81E76-DF59-5CA5-E07A-AFB3C600E1C1}"/>
                </a:ext>
              </a:extLst>
            </p:cNvPr>
            <p:cNvSpPr/>
            <p:nvPr/>
          </p:nvSpPr>
          <p:spPr>
            <a:xfrm flipH="1">
              <a:off x="8716962" y="15149512"/>
              <a:ext cx="3952875" cy="152400"/>
            </a:xfrm>
            <a:prstGeom prst="rect">
              <a:avLst/>
            </a:prstGeom>
            <a:solidFill>
              <a:srgbClr val="1F497D">
                <a:lumMod val="75000"/>
              </a:srgbClr>
            </a:solidFill>
            <a:ln w="25400" cap="flat" cmpd="sng" algn="ctr">
              <a:solidFill>
                <a:srgbClr val="1F497D">
                  <a:lumMod val="7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pl-PL" sz="1400" b="1">
                  <a:solidFill>
                    <a:srgbClr val="FFC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pl-PL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upa 13">
            <a:extLst>
              <a:ext uri="{FF2B5EF4-FFF2-40B4-BE49-F238E27FC236}">
                <a16:creationId xmlns:a16="http://schemas.microsoft.com/office/drawing/2014/main" id="{D16BAE58-2D09-F88C-EF4D-AAD88FB8DF33}"/>
              </a:ext>
            </a:extLst>
          </p:cNvPr>
          <p:cNvGrpSpPr/>
          <p:nvPr userDrawn="1"/>
        </p:nvGrpSpPr>
        <p:grpSpPr>
          <a:xfrm>
            <a:off x="844874" y="33837721"/>
            <a:ext cx="4704309" cy="385024"/>
            <a:chOff x="8869362" y="16112281"/>
            <a:chExt cx="3952875" cy="323850"/>
          </a:xfrm>
        </p:grpSpPr>
        <p:sp>
          <p:nvSpPr>
            <p:cNvPr id="15" name="Prostokąt 14">
              <a:extLst>
                <a:ext uri="{FF2B5EF4-FFF2-40B4-BE49-F238E27FC236}">
                  <a16:creationId xmlns:a16="http://schemas.microsoft.com/office/drawing/2014/main" id="{5E05D4A3-7ECE-0A28-CE56-28C9C6DB67F2}"/>
                </a:ext>
              </a:extLst>
            </p:cNvPr>
            <p:cNvSpPr/>
            <p:nvPr/>
          </p:nvSpPr>
          <p:spPr>
            <a:xfrm>
              <a:off x="8869362" y="16112281"/>
              <a:ext cx="3686175" cy="152400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pl-PL" sz="1100" b="1">
                  <a:solidFill>
                    <a:srgbClr val="17365D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pl-PL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Prostokąt 15">
              <a:extLst>
                <a:ext uri="{FF2B5EF4-FFF2-40B4-BE49-F238E27FC236}">
                  <a16:creationId xmlns:a16="http://schemas.microsoft.com/office/drawing/2014/main" id="{4F006A02-59D1-11E2-CC85-D0FCA9EE169A}"/>
                </a:ext>
              </a:extLst>
            </p:cNvPr>
            <p:cNvSpPr/>
            <p:nvPr/>
          </p:nvSpPr>
          <p:spPr>
            <a:xfrm>
              <a:off x="8869362" y="16283731"/>
              <a:ext cx="3952875" cy="152400"/>
            </a:xfrm>
            <a:prstGeom prst="rect">
              <a:avLst/>
            </a:prstGeom>
            <a:solidFill>
              <a:srgbClr val="1F497D">
                <a:lumMod val="75000"/>
              </a:srgbClr>
            </a:solidFill>
            <a:ln w="25400" cap="flat" cmpd="sng" algn="ctr">
              <a:solidFill>
                <a:srgbClr val="1F497D">
                  <a:lumMod val="7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pl-PL" sz="1400" b="1">
                  <a:solidFill>
                    <a:srgbClr val="FFC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pl-PL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id="{7C435527-CA23-05ED-CA25-19A049E3A1E9}"/>
              </a:ext>
            </a:extLst>
          </p:cNvPr>
          <p:cNvSpPr txBox="1"/>
          <p:nvPr userDrawn="1"/>
        </p:nvSpPr>
        <p:spPr>
          <a:xfrm>
            <a:off x="5184895" y="34993757"/>
            <a:ext cx="15168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https://www.polsl.pl/roz1/mis-2023/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91421A6-2BBF-0AC7-B0FA-D919D3D3E581}"/>
              </a:ext>
            </a:extLst>
          </p:cNvPr>
          <p:cNvSpPr txBox="1"/>
          <p:nvPr userDrawn="1"/>
        </p:nvSpPr>
        <p:spPr>
          <a:xfrm>
            <a:off x="1049091" y="7469837"/>
            <a:ext cx="82207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b="1" i="0" dirty="0">
                <a:solidFill>
                  <a:srgbClr val="E3AA2E"/>
                </a:solidFill>
                <a:effectLst/>
                <a:latin typeface="Barlow" panose="00000500000000000000" pitchFamily="2" charset="-18"/>
              </a:rPr>
              <a:t>22-24 listopada 2023 r.</a:t>
            </a:r>
            <a:r>
              <a:rPr lang="pl-PL" sz="3200" b="0" i="0" dirty="0">
                <a:solidFill>
                  <a:srgbClr val="183557"/>
                </a:solidFill>
                <a:effectLst/>
                <a:latin typeface="Barlow" panose="00000500000000000000" pitchFamily="2" charset="-18"/>
              </a:rPr>
              <a:t> </a:t>
            </a:r>
            <a:br>
              <a:rPr lang="pl-PL" sz="3200" b="0" i="0" dirty="0">
                <a:solidFill>
                  <a:srgbClr val="183557"/>
                </a:solidFill>
                <a:effectLst/>
                <a:latin typeface="Barlow" panose="00000500000000000000" pitchFamily="2" charset="-18"/>
              </a:rPr>
            </a:br>
            <a:r>
              <a:rPr lang="pl-PL" sz="3200" b="0" i="0" dirty="0">
                <a:solidFill>
                  <a:srgbClr val="183557"/>
                </a:solidFill>
                <a:effectLst/>
                <a:latin typeface="Barlow" panose="00000500000000000000" pitchFamily="2" charset="-18"/>
              </a:rPr>
              <a:t>Wisła, Hotel Gołębiewski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69250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8929" y="11183255"/>
            <a:ext cx="21634530" cy="77166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858" y="20399851"/>
            <a:ext cx="17816672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6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2620" y="1441659"/>
            <a:ext cx="22907149" cy="5999957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620" y="8399942"/>
            <a:ext cx="22907149" cy="23758163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2620" y="33366427"/>
            <a:ext cx="5938890" cy="191665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FE1D-4F19-4092-BFE1-2C987A1AB5D4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96234" y="33366427"/>
            <a:ext cx="8059923" cy="191665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40879" y="33366427"/>
            <a:ext cx="5938890" cy="191665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4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454385" y="26928861"/>
            <a:ext cx="9863896" cy="6088160"/>
          </a:xfrm>
          <a:prstGeom prst="rect">
            <a:avLst/>
          </a:prstGeom>
          <a:gradFill flip="none" rotWithShape="1">
            <a:gsLst>
              <a:gs pos="98881">
                <a:srgbClr val="00324B">
                  <a:tint val="44500"/>
                  <a:satMod val="160000"/>
                  <a:lumMod val="0"/>
                  <a:lumOff val="100000"/>
                  <a:alpha val="70000"/>
                </a:srgbClr>
              </a:gs>
              <a:gs pos="0">
                <a:schemeClr val="accent1">
                  <a:lumMod val="64000"/>
                  <a:lumOff val="36000"/>
                </a:schemeClr>
              </a:gs>
            </a:gsLst>
            <a:lin ang="5400000" scaled="1"/>
            <a:tileRect/>
          </a:gradFill>
        </p:spPr>
        <p:txBody>
          <a:bodyPr wrap="square" lIns="288000" tIns="180000" rIns="288000" bIns="180000" rtlCol="0">
            <a:spAutoFit/>
          </a:bodyPr>
          <a:lstStyle/>
          <a:p>
            <a:r>
              <a:rPr lang="pl-PL" sz="5400" b="1" cap="small" dirty="0"/>
              <a:t>Podziękowania </a:t>
            </a:r>
            <a:endParaRPr lang="en-US" sz="5400" b="1" cap="small" dirty="0"/>
          </a:p>
          <a:p>
            <a:pPr>
              <a:spcBef>
                <a:spcPts val="1200"/>
              </a:spcBef>
            </a:pPr>
            <a:r>
              <a:rPr lang="pl-PL" sz="4400" dirty="0"/>
              <a:t>Prosimy o umieszczenie podziękowań dla osób prywatnych lub instytucji, które znacząco przyczyniły się do powstania publikacji, a także informacji o projektach, w ramach których powstał ten artykuł. Ta sekcja może zostać pominięta.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3253504" y="2878189"/>
            <a:ext cx="9865096" cy="3423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5400" b="1" cap="all" dirty="0"/>
              <a:t>Temat artykułu temat artykułu temat artykułu temat artykułu temat artykułu temat artykułu </a:t>
            </a:r>
            <a:endParaRPr lang="en-US" sz="5400" b="1" cap="all" dirty="0"/>
          </a:p>
        </p:txBody>
      </p:sp>
      <p:sp>
        <p:nvSpPr>
          <p:cNvPr id="5" name="TextBox 4"/>
          <p:cNvSpPr txBox="1"/>
          <p:nvPr/>
        </p:nvSpPr>
        <p:spPr>
          <a:xfrm>
            <a:off x="12798202" y="7984367"/>
            <a:ext cx="69847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00324B"/>
                </a:solidFill>
              </a:rPr>
              <a:t>Dr inż. </a:t>
            </a:r>
            <a:r>
              <a:rPr lang="en-US" sz="4400" b="1" dirty="0">
                <a:solidFill>
                  <a:srgbClr val="00324B"/>
                </a:solidFill>
              </a:rPr>
              <a:t>Elżbieta MILEWSKA</a:t>
            </a:r>
          </a:p>
          <a:p>
            <a:r>
              <a:rPr lang="pl-PL" sz="4400" dirty="0">
                <a:solidFill>
                  <a:srgbClr val="00324B"/>
                </a:solidFill>
              </a:rPr>
              <a:t>Politechnika Śląska</a:t>
            </a:r>
            <a:endParaRPr lang="en-US" sz="4400" dirty="0">
              <a:solidFill>
                <a:srgbClr val="00324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5234" y="9005259"/>
            <a:ext cx="9756743" cy="608725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43000">
                <a:srgbClr val="FFC000">
                  <a:tint val="44500"/>
                  <a:satMod val="160000"/>
                  <a:lumMod val="83000"/>
                  <a:lumOff val="17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</p:spPr>
        <p:txBody>
          <a:bodyPr wrap="square" lIns="288000" tIns="180000" rIns="288000" bIns="180000" rtlCol="0">
            <a:noAutofit/>
          </a:bodyPr>
          <a:lstStyle/>
          <a:p>
            <a:pPr algn="just">
              <a:spcBef>
                <a:spcPts val="1800"/>
              </a:spcBef>
            </a:pPr>
            <a:r>
              <a:rPr lang="pl-PL" sz="5400" b="1" cap="small" dirty="0"/>
              <a:t>Wprowadzenie </a:t>
            </a:r>
          </a:p>
          <a:p>
            <a:pPr>
              <a:spcBef>
                <a:spcPts val="1200"/>
              </a:spcBef>
            </a:pPr>
            <a:r>
              <a:rPr lang="pl-PL" sz="4400" dirty="0"/>
              <a:t>Jakie są przyczyny napisania artykułu? Jakie są cele badań? </a:t>
            </a:r>
            <a:br>
              <a:rPr lang="pl-PL" sz="4400" dirty="0"/>
            </a:br>
            <a:r>
              <a:rPr lang="pl-PL" sz="4400" dirty="0"/>
              <a:t>W jaki sposób osiągnięto te cele? </a:t>
            </a:r>
          </a:p>
          <a:p>
            <a:pPr>
              <a:spcBef>
                <a:spcPts val="1800"/>
              </a:spcBef>
            </a:pP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2041256" y="11125493"/>
            <a:ext cx="12277024" cy="9175065"/>
          </a:xfrm>
          <a:prstGeom prst="rect">
            <a:avLst/>
          </a:prstGeom>
          <a:solidFill>
            <a:srgbClr val="FFC000"/>
          </a:solidFill>
        </p:spPr>
        <p:txBody>
          <a:bodyPr wrap="square" lIns="288000" tIns="180000" rIns="288000" bIns="18000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pl-PL" sz="5400" b="1" cap="small" dirty="0"/>
              <a:t>Wyniki badań  </a:t>
            </a:r>
            <a:endParaRPr lang="en-US" sz="5400" b="1" cap="small" dirty="0"/>
          </a:p>
          <a:p>
            <a:pPr>
              <a:spcBef>
                <a:spcPts val="1200"/>
              </a:spcBef>
            </a:pPr>
            <a:r>
              <a:rPr lang="pl-PL" sz="4400" dirty="0"/>
              <a:t>Opisz wyniki badań i wskaż ich implikacje praktyczne. Napisz w jaki sposób wpłyną one na działanie przedsiębiorstwa i jak należy wdrażać zmiany. </a:t>
            </a:r>
          </a:p>
          <a:p>
            <a:pPr>
              <a:spcBef>
                <a:spcPts val="1200"/>
              </a:spcBef>
            </a:pPr>
            <a:r>
              <a:rPr lang="pl-PL" sz="4400" dirty="0"/>
              <a:t>Jaki jest wpływ badań na społeczeństwo? Jak zmieniają się postawy społeczne, odpowiedzialność i kwestie środowiskowe? W jaki sposób badanie wpływa na politykę publiczną lub branżową? Jak może wpłynąć na jakość życia? </a:t>
            </a:r>
          </a:p>
          <a:p>
            <a:pPr>
              <a:spcBef>
                <a:spcPts val="1200"/>
              </a:spcBef>
            </a:pPr>
            <a:r>
              <a:rPr lang="pl-PL" sz="4400" dirty="0"/>
              <a:t>Nie wszystkie artykuły będą miały implikacje praktyczne i konsekwencje społeczne.</a:t>
            </a:r>
            <a:endParaRPr lang="en-US" sz="4400" dirty="0"/>
          </a:p>
          <a:p>
            <a:pPr algn="just"/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025235" y="24943086"/>
            <a:ext cx="12277023" cy="8026062"/>
          </a:xfrm>
          <a:prstGeom prst="rect">
            <a:avLst/>
          </a:prstGeom>
          <a:noFill/>
        </p:spPr>
        <p:txBody>
          <a:bodyPr wrap="square" lIns="288000" tIns="180000" rIns="288000" bIns="18000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pl-PL" sz="5400" b="1" cap="small" dirty="0"/>
              <a:t>Badania</a:t>
            </a:r>
            <a:r>
              <a:rPr lang="pl-PL" sz="5400" dirty="0"/>
              <a:t>  </a:t>
            </a:r>
          </a:p>
          <a:p>
            <a:pPr>
              <a:spcBef>
                <a:spcPts val="1200"/>
              </a:spcBef>
            </a:pPr>
            <a:r>
              <a:rPr lang="pl-PL" sz="4400" dirty="0"/>
              <a:t>Podaj główne metody badawcze. Jakie jest zastosowano podejście do tematu i jaki jest zakres (teoretyczny czy  praktyczny) artykułu? Co odkryto </a:t>
            </a:r>
            <a:br>
              <a:rPr lang="pl-PL" sz="4400" dirty="0"/>
            </a:br>
            <a:r>
              <a:rPr lang="pl-PL" sz="4400" dirty="0"/>
              <a:t>w trakcie realizacji badań? Napisz odwołanie analizy, dyskusji lub wyników. </a:t>
            </a:r>
          </a:p>
          <a:p>
            <a:pPr>
              <a:spcBef>
                <a:spcPts val="1200"/>
              </a:spcBef>
            </a:pPr>
            <a:r>
              <a:rPr lang="pl-PL" sz="4400" dirty="0"/>
              <a:t>Jeśli w artykule opisano badania, to ta część musi zostać wypełniona i powinna zawierać sugestie dotyczące przyszłych badań oraz wszelkie zidentyfikowane ograniczenia procesu badań</a:t>
            </a:r>
            <a:r>
              <a:rPr lang="pl-PL" sz="3600" dirty="0"/>
              <a:t>. </a:t>
            </a:r>
          </a:p>
        </p:txBody>
      </p:sp>
      <p:pic>
        <p:nvPicPr>
          <p:cNvPr id="23" name="Picture 2" descr="Znalezione obrazy dla zapytania politechnika śląska logo">
            <a:extLst>
              <a:ext uri="{FF2B5EF4-FFF2-40B4-BE49-F238E27FC236}">
                <a16:creationId xmlns:a16="http://schemas.microsoft.com/office/drawing/2014/main" id="{D328E0BB-D104-4057-ACFE-5ADA2DF11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9082" y="7198669"/>
            <a:ext cx="2232248" cy="325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8" name="Grupa 1027">
            <a:extLst>
              <a:ext uri="{FF2B5EF4-FFF2-40B4-BE49-F238E27FC236}">
                <a16:creationId xmlns:a16="http://schemas.microsoft.com/office/drawing/2014/main" id="{B6675243-96F0-7BD5-B8EE-84CB0E889E17}"/>
              </a:ext>
            </a:extLst>
          </p:cNvPr>
          <p:cNvGrpSpPr/>
          <p:nvPr/>
        </p:nvGrpSpPr>
        <p:grpSpPr>
          <a:xfrm flipH="1">
            <a:off x="20654639" y="20808181"/>
            <a:ext cx="3952875" cy="323850"/>
            <a:chOff x="8869362" y="16112281"/>
            <a:chExt cx="3952875" cy="323850"/>
          </a:xfrm>
        </p:grpSpPr>
        <p:sp>
          <p:nvSpPr>
            <p:cNvPr id="1025" name="Prostokąt 1024">
              <a:extLst>
                <a:ext uri="{FF2B5EF4-FFF2-40B4-BE49-F238E27FC236}">
                  <a16:creationId xmlns:a16="http://schemas.microsoft.com/office/drawing/2014/main" id="{17FC9364-9C79-D6AB-9A1E-A0CB8BD074B8}"/>
                </a:ext>
              </a:extLst>
            </p:cNvPr>
            <p:cNvSpPr/>
            <p:nvPr/>
          </p:nvSpPr>
          <p:spPr>
            <a:xfrm>
              <a:off x="8869362" y="16112281"/>
              <a:ext cx="3686175" cy="152400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pl-PL" sz="1100" b="1">
                  <a:solidFill>
                    <a:srgbClr val="17365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pl-PL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27" name="Prostokąt 1026">
              <a:extLst>
                <a:ext uri="{FF2B5EF4-FFF2-40B4-BE49-F238E27FC236}">
                  <a16:creationId xmlns:a16="http://schemas.microsoft.com/office/drawing/2014/main" id="{774F2F38-A40A-7D15-C728-ACB01DD510B6}"/>
                </a:ext>
              </a:extLst>
            </p:cNvPr>
            <p:cNvSpPr/>
            <p:nvPr/>
          </p:nvSpPr>
          <p:spPr>
            <a:xfrm>
              <a:off x="8869362" y="16283731"/>
              <a:ext cx="3952875" cy="152400"/>
            </a:xfrm>
            <a:prstGeom prst="rect">
              <a:avLst/>
            </a:prstGeom>
            <a:solidFill>
              <a:srgbClr val="1F497D">
                <a:lumMod val="75000"/>
              </a:srgbClr>
            </a:solidFill>
            <a:ln w="25400" cap="flat" cmpd="sng" algn="ctr">
              <a:solidFill>
                <a:srgbClr val="1F497D">
                  <a:lumMod val="7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pl-PL" sz="1400" b="1">
                  <a:solidFill>
                    <a:srgbClr val="FFC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pl-PL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45" name="Grupa 1044">
            <a:extLst>
              <a:ext uri="{FF2B5EF4-FFF2-40B4-BE49-F238E27FC236}">
                <a16:creationId xmlns:a16="http://schemas.microsoft.com/office/drawing/2014/main" id="{1FC23304-4E8D-8C35-F355-30A8C68DE631}"/>
              </a:ext>
            </a:extLst>
          </p:cNvPr>
          <p:cNvGrpSpPr/>
          <p:nvPr/>
        </p:nvGrpSpPr>
        <p:grpSpPr>
          <a:xfrm flipV="1">
            <a:off x="14173919" y="26100955"/>
            <a:ext cx="3952875" cy="323850"/>
            <a:chOff x="8716962" y="14978062"/>
            <a:chExt cx="3952875" cy="323850"/>
          </a:xfrm>
        </p:grpSpPr>
        <p:sp>
          <p:nvSpPr>
            <p:cNvPr id="1046" name="Prostokąt 1045">
              <a:extLst>
                <a:ext uri="{FF2B5EF4-FFF2-40B4-BE49-F238E27FC236}">
                  <a16:creationId xmlns:a16="http://schemas.microsoft.com/office/drawing/2014/main" id="{3FF562D4-9C0B-F6E4-D6BF-3A20CFC2717C}"/>
                </a:ext>
              </a:extLst>
            </p:cNvPr>
            <p:cNvSpPr/>
            <p:nvPr/>
          </p:nvSpPr>
          <p:spPr>
            <a:xfrm flipH="1">
              <a:off x="8716962" y="14978062"/>
              <a:ext cx="3686175" cy="152400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pl-PL" sz="1100" b="1">
                  <a:solidFill>
                    <a:srgbClr val="17365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pl-PL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47" name="Prostokąt 1046">
              <a:extLst>
                <a:ext uri="{FF2B5EF4-FFF2-40B4-BE49-F238E27FC236}">
                  <a16:creationId xmlns:a16="http://schemas.microsoft.com/office/drawing/2014/main" id="{AF97EB85-4C05-A292-4B3D-3A62C4BDEAB3}"/>
                </a:ext>
              </a:extLst>
            </p:cNvPr>
            <p:cNvSpPr/>
            <p:nvPr/>
          </p:nvSpPr>
          <p:spPr>
            <a:xfrm flipH="1">
              <a:off x="8716962" y="15149512"/>
              <a:ext cx="3952875" cy="152400"/>
            </a:xfrm>
            <a:prstGeom prst="rect">
              <a:avLst/>
            </a:prstGeom>
            <a:solidFill>
              <a:srgbClr val="1F497D">
                <a:lumMod val="75000"/>
              </a:srgbClr>
            </a:solidFill>
            <a:ln w="25400" cap="flat" cmpd="sng" algn="ctr">
              <a:solidFill>
                <a:srgbClr val="1F497D">
                  <a:lumMod val="7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pl-PL" sz="1400" b="1">
                  <a:solidFill>
                    <a:srgbClr val="FFC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pl-PL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48" name="TextBox 8">
            <a:extLst>
              <a:ext uri="{FF2B5EF4-FFF2-40B4-BE49-F238E27FC236}">
                <a16:creationId xmlns:a16="http://schemas.microsoft.com/office/drawing/2014/main" id="{E88048F7-FEC6-1D4D-DA93-5768E75832DB}"/>
              </a:ext>
            </a:extLst>
          </p:cNvPr>
          <p:cNvSpPr txBox="1"/>
          <p:nvPr/>
        </p:nvSpPr>
        <p:spPr>
          <a:xfrm>
            <a:off x="14454385" y="21528261"/>
            <a:ext cx="9863895" cy="3910496"/>
          </a:xfrm>
          <a:prstGeom prst="rect">
            <a:avLst/>
          </a:prstGeom>
          <a:gradFill flip="none" rotWithShape="1">
            <a:gsLst>
              <a:gs pos="41000">
                <a:srgbClr val="FFE595"/>
              </a:gs>
              <a:gs pos="0">
                <a:srgbClr val="FFC000">
                  <a:alpha val="61000"/>
                  <a:lumMod val="85000"/>
                  <a:lumOff val="15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</p:spPr>
        <p:txBody>
          <a:bodyPr wrap="square" lIns="288000" tIns="180000" rIns="288000" bIns="180000" rtlCol="0">
            <a:noAutofit/>
          </a:bodyPr>
          <a:lstStyle/>
          <a:p>
            <a:r>
              <a:rPr lang="pl-PL" sz="5400" b="1" cap="small" dirty="0"/>
              <a:t>Podsumowanie</a:t>
            </a:r>
            <a:r>
              <a:rPr lang="pl-PL" sz="5400" b="1" dirty="0"/>
              <a:t> </a:t>
            </a:r>
            <a:endParaRPr lang="en-US" sz="5400" b="1" dirty="0"/>
          </a:p>
          <a:p>
            <a:r>
              <a:rPr lang="pl-PL" sz="4400" dirty="0"/>
              <a:t>Co nowego w artykule? </a:t>
            </a:r>
            <a:br>
              <a:rPr lang="pl-PL" sz="4400" dirty="0"/>
            </a:br>
            <a:r>
              <a:rPr lang="pl-PL" sz="4400" dirty="0"/>
              <a:t>Podaj wartość badań i dla kogo</a:t>
            </a:r>
            <a:r>
              <a:rPr lang="pl-PL" sz="3600" dirty="0"/>
              <a:t>.</a:t>
            </a:r>
            <a:endParaRPr lang="en-US" sz="3600" dirty="0"/>
          </a:p>
        </p:txBody>
      </p:sp>
      <p:sp>
        <p:nvSpPr>
          <p:cNvPr id="1049" name="Prostokąt 1048">
            <a:extLst>
              <a:ext uri="{FF2B5EF4-FFF2-40B4-BE49-F238E27FC236}">
                <a16:creationId xmlns:a16="http://schemas.microsoft.com/office/drawing/2014/main" id="{127820CA-74FB-E37C-C865-FECA5D2BC991}"/>
              </a:ext>
            </a:extLst>
          </p:cNvPr>
          <p:cNvSpPr/>
          <p:nvPr/>
        </p:nvSpPr>
        <p:spPr>
          <a:xfrm>
            <a:off x="1751411" y="23202206"/>
            <a:ext cx="792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dirty="0"/>
              <a:t>Rys. 1 Nazwa rysunku.</a:t>
            </a:r>
          </a:p>
        </p:txBody>
      </p:sp>
      <p:grpSp>
        <p:nvGrpSpPr>
          <p:cNvPr id="1055" name="Grupa 1054">
            <a:extLst>
              <a:ext uri="{FF2B5EF4-FFF2-40B4-BE49-F238E27FC236}">
                <a16:creationId xmlns:a16="http://schemas.microsoft.com/office/drawing/2014/main" id="{95332C82-7B7A-DAA6-5217-AE0420F94A14}"/>
              </a:ext>
            </a:extLst>
          </p:cNvPr>
          <p:cNvGrpSpPr/>
          <p:nvPr/>
        </p:nvGrpSpPr>
        <p:grpSpPr>
          <a:xfrm>
            <a:off x="1420939" y="16909203"/>
            <a:ext cx="9361038" cy="5733606"/>
            <a:chOff x="894213" y="14419906"/>
            <a:chExt cx="7835447" cy="4672137"/>
          </a:xfrm>
        </p:grpSpPr>
        <p:sp>
          <p:nvSpPr>
            <p:cNvPr id="1050" name="TextBox 7">
              <a:extLst>
                <a:ext uri="{FF2B5EF4-FFF2-40B4-BE49-F238E27FC236}">
                  <a16:creationId xmlns:a16="http://schemas.microsoft.com/office/drawing/2014/main" id="{D36FCA85-B009-8E95-D985-0F24046BCBB9}"/>
                </a:ext>
              </a:extLst>
            </p:cNvPr>
            <p:cNvSpPr txBox="1"/>
            <p:nvPr/>
          </p:nvSpPr>
          <p:spPr>
            <a:xfrm>
              <a:off x="894213" y="14419906"/>
              <a:ext cx="7835447" cy="4672137"/>
            </a:xfrm>
            <a:prstGeom prst="rect">
              <a:avLst/>
            </a:prstGeom>
            <a:solidFill>
              <a:schemeClr val="bg1"/>
            </a:solidFill>
            <a:ln w="180975" cmpd="tri">
              <a:solidFill>
                <a:schemeClr val="tx2">
                  <a:lumMod val="75000"/>
                </a:schemeClr>
              </a:solidFill>
              <a:prstDash val="dashDot"/>
            </a:ln>
          </p:spPr>
          <p:txBody>
            <a:bodyPr wrap="square" lIns="288000" tIns="180000" rIns="288000" bIns="180000" rtlCol="0">
              <a:noAutofit/>
            </a:bodyPr>
            <a:lstStyle/>
            <a:p>
              <a:pPr>
                <a:spcBef>
                  <a:spcPts val="1800"/>
                </a:spcBef>
              </a:pPr>
              <a:endParaRPr lang="en-US" sz="3600" dirty="0"/>
            </a:p>
          </p:txBody>
        </p:sp>
        <p:sp>
          <p:nvSpPr>
            <p:cNvPr id="1051" name="Owal 1050">
              <a:extLst>
                <a:ext uri="{FF2B5EF4-FFF2-40B4-BE49-F238E27FC236}">
                  <a16:creationId xmlns:a16="http://schemas.microsoft.com/office/drawing/2014/main" id="{989AE002-EA8F-8833-9DE5-64DF6BEDB045}"/>
                </a:ext>
              </a:extLst>
            </p:cNvPr>
            <p:cNvSpPr/>
            <p:nvPr/>
          </p:nvSpPr>
          <p:spPr>
            <a:xfrm>
              <a:off x="2699298" y="15053617"/>
              <a:ext cx="2088232" cy="200636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52" name="Owal 1051">
              <a:extLst>
                <a:ext uri="{FF2B5EF4-FFF2-40B4-BE49-F238E27FC236}">
                  <a16:creationId xmlns:a16="http://schemas.microsoft.com/office/drawing/2014/main" id="{25AD1E05-439E-98D4-B7CF-2A59A919E583}"/>
                </a:ext>
              </a:extLst>
            </p:cNvPr>
            <p:cNvSpPr/>
            <p:nvPr/>
          </p:nvSpPr>
          <p:spPr>
            <a:xfrm>
              <a:off x="4222447" y="14835224"/>
              <a:ext cx="2088232" cy="200636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53" name="Owal 1052">
              <a:extLst>
                <a:ext uri="{FF2B5EF4-FFF2-40B4-BE49-F238E27FC236}">
                  <a16:creationId xmlns:a16="http://schemas.microsoft.com/office/drawing/2014/main" id="{7435D163-874C-74F5-CA05-8E382ED21C19}"/>
                </a:ext>
              </a:extLst>
            </p:cNvPr>
            <p:cNvSpPr/>
            <p:nvPr/>
          </p:nvSpPr>
          <p:spPr>
            <a:xfrm>
              <a:off x="4811937" y="16373889"/>
              <a:ext cx="2088232" cy="20063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54" name="Owal 1053">
              <a:extLst>
                <a:ext uri="{FF2B5EF4-FFF2-40B4-BE49-F238E27FC236}">
                  <a16:creationId xmlns:a16="http://schemas.microsoft.com/office/drawing/2014/main" id="{E489012B-5991-1CBB-6EA1-C1654B859D26}"/>
                </a:ext>
              </a:extLst>
            </p:cNvPr>
            <p:cNvSpPr/>
            <p:nvPr/>
          </p:nvSpPr>
          <p:spPr>
            <a:xfrm>
              <a:off x="3767821" y="16856679"/>
              <a:ext cx="2088232" cy="2006368"/>
            </a:xfrm>
            <a:prstGeom prst="ellipse">
              <a:avLst/>
            </a:prstGeom>
            <a:solidFill>
              <a:schemeClr val="accent1">
                <a:lumMod val="75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</TotalTime>
  <Words>239</Words>
  <Application>Microsoft Office PowerPoint</Application>
  <PresentationFormat>Niestandardowy</PresentationFormat>
  <Paragraphs>21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Barlow</vt:lpstr>
      <vt:lpstr>Calibri</vt:lpstr>
      <vt:lpstr>Office Theme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</dc:creator>
  <cp:lastModifiedBy>Elżbieta Milewska</cp:lastModifiedBy>
  <cp:revision>30</cp:revision>
  <dcterms:created xsi:type="dcterms:W3CDTF">2013-02-11T11:53:56Z</dcterms:created>
  <dcterms:modified xsi:type="dcterms:W3CDTF">2023-11-03T10:38:17Z</dcterms:modified>
</cp:coreProperties>
</file>