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7" r:id="rId4"/>
    <p:sldId id="258" r:id="rId5"/>
    <p:sldId id="268" r:id="rId6"/>
    <p:sldId id="259" r:id="rId7"/>
    <p:sldId id="260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3" d="100"/>
          <a:sy n="73" d="100"/>
        </p:scale>
        <p:origin x="-129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7961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172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666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684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201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350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33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381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130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89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626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5099E-97F5-44CB-BE79-D26FDD58F791}" type="datetimeFigureOut">
              <a:rPr lang="pl-PL" smtClean="0"/>
              <a:t>2017-08-28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A4B05-6BF4-4548-AA1D-2D1DC8A3BF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1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2526" y="1916832"/>
            <a:ext cx="8832628" cy="2304255"/>
          </a:xfrm>
        </p:spPr>
        <p:txBody>
          <a:bodyPr anchor="ctr">
            <a:noAutofit/>
          </a:bodyPr>
          <a:lstStyle/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INKUBATOR INNOWACYJNOŚCI +</a:t>
            </a:r>
            <a:b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</a:br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„Tytuł pracy przedwdrożeniowej”</a:t>
            </a:r>
            <a:b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</a:b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134510" y="515352"/>
            <a:ext cx="6325922" cy="38158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9540" tIns="39770" rIns="79540" bIns="39770" rtlCol="0" anchor="ctr"/>
          <a:lstStyle/>
          <a:p>
            <a:pPr algn="ctr"/>
            <a:endParaRPr lang="pl-PL"/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>
          <a:xfrm>
            <a:off x="2134510" y="512090"/>
            <a:ext cx="6181906" cy="393765"/>
          </a:xfrm>
          <a:prstGeom prst="rect">
            <a:avLst/>
          </a:prstGeom>
          <a:noFill/>
          <a:ln/>
        </p:spPr>
        <p:txBody>
          <a:bodyPr vert="horz" lIns="79540" tIns="39770" rIns="79540" bIns="3977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pl-PL" altLang="pl-PL" sz="1600" dirty="0">
                <a:solidFill>
                  <a:schemeClr val="bg1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CENTRUM INNOWACJI I TRANSFERU TECHNOLOGII POLITECHNIKI ŚLĄSKIEJ (CITT)</a:t>
            </a: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26" y="106328"/>
            <a:ext cx="854404" cy="109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933" y="136524"/>
            <a:ext cx="797171" cy="1062896"/>
          </a:xfrm>
          <a:prstGeom prst="rect">
            <a:avLst/>
          </a:prstGeom>
        </p:spPr>
      </p:pic>
      <p:sp>
        <p:nvSpPr>
          <p:cNvPr id="9" name="PoleTekstowe 8"/>
          <p:cNvSpPr txBox="1"/>
          <p:nvPr/>
        </p:nvSpPr>
        <p:spPr>
          <a:xfrm>
            <a:off x="956930" y="4221088"/>
            <a:ext cx="7503502" cy="1880810"/>
          </a:xfrm>
          <a:prstGeom prst="rect">
            <a:avLst/>
          </a:prstGeom>
          <a:noFill/>
        </p:spPr>
        <p:txBody>
          <a:bodyPr wrap="square" lIns="79540" tIns="39770" rIns="79540" bIns="39770" rtlCol="0">
            <a:spAutoFit/>
          </a:bodyPr>
          <a:lstStyle/>
          <a:p>
            <a:r>
              <a:rPr lang="pl-PL" sz="1900" dirty="0" smtClean="0"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Imię i nazwisko </a:t>
            </a:r>
            <a:endParaRPr lang="pl-PL" sz="1900" dirty="0"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  <a:p>
            <a:r>
              <a:rPr lang="pl-PL" sz="2200" dirty="0" smtClean="0">
                <a:solidFill>
                  <a:srgbClr val="308CC4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Stanowisko </a:t>
            </a:r>
            <a:endParaRPr lang="pl-PL" sz="2200" dirty="0">
              <a:solidFill>
                <a:srgbClr val="308CC4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  <a:p>
            <a:r>
              <a:rPr lang="pl-PL" sz="1900" dirty="0" smtClean="0">
                <a:latin typeface="Tw Cen MT" charset="0"/>
                <a:ea typeface="Tw Cen MT" charset="0"/>
                <a:cs typeface="Tw Cen MT" charset="0"/>
              </a:rPr>
              <a:t>Jednostka</a:t>
            </a:r>
          </a:p>
          <a:p>
            <a:endParaRPr lang="pl-PL" sz="1900" dirty="0" smtClean="0">
              <a:latin typeface="Tw Cen MT" charset="0"/>
              <a:ea typeface="Tw Cen MT" charset="0"/>
              <a:cs typeface="Tw Cen MT" charset="0"/>
            </a:endParaRPr>
          </a:p>
          <a:p>
            <a:r>
              <a:rPr lang="pl-PL" sz="1900" b="1" dirty="0" smtClean="0">
                <a:solidFill>
                  <a:srgbClr val="FF0000"/>
                </a:solidFill>
                <a:latin typeface="Tw Cen MT" charset="0"/>
                <a:ea typeface="Tw Cen MT" charset="0"/>
                <a:cs typeface="Tw Cen MT" charset="0"/>
              </a:rPr>
              <a:t>Czas prezentacji: </a:t>
            </a:r>
            <a:r>
              <a:rPr lang="pl-PL" sz="1900" b="1" dirty="0" smtClean="0">
                <a:solidFill>
                  <a:srgbClr val="FF0000"/>
                </a:solidFill>
                <a:latin typeface="Tw Cen MT" charset="0"/>
                <a:ea typeface="Tw Cen MT" charset="0"/>
                <a:cs typeface="Tw Cen MT" charset="0"/>
              </a:rPr>
              <a:t>5 </a:t>
            </a:r>
            <a:r>
              <a:rPr lang="pl-PL" sz="1900" b="1" dirty="0" smtClean="0">
                <a:solidFill>
                  <a:srgbClr val="FF0000"/>
                </a:solidFill>
                <a:latin typeface="Tw Cen MT" charset="0"/>
                <a:ea typeface="Tw Cen MT" charset="0"/>
                <a:cs typeface="Tw Cen MT" charset="0"/>
              </a:rPr>
              <a:t>minut</a:t>
            </a:r>
            <a:endParaRPr lang="pl-PL" sz="1900" b="1" dirty="0">
              <a:solidFill>
                <a:srgbClr val="FF0000"/>
              </a:solidFill>
              <a:latin typeface="Tw Cen MT" charset="0"/>
              <a:ea typeface="Tw Cen MT" charset="0"/>
              <a:cs typeface="Tw Cen MT" charset="0"/>
            </a:endParaRPr>
          </a:p>
          <a:p>
            <a:endParaRPr lang="pl-PL" sz="1900" dirty="0">
              <a:latin typeface="Tw Cen MT" charset="0"/>
              <a:ea typeface="Tw Cen MT" charset="0"/>
              <a:cs typeface="Tw Cen MT" charset="0"/>
            </a:endParaRPr>
          </a:p>
        </p:txBody>
      </p:sp>
      <p:sp>
        <p:nvSpPr>
          <p:cNvPr id="8" name="PoleTekstowe 8"/>
          <p:cNvSpPr txBox="1"/>
          <p:nvPr/>
        </p:nvSpPr>
        <p:spPr>
          <a:xfrm>
            <a:off x="251520" y="1412776"/>
            <a:ext cx="7848872" cy="372704"/>
          </a:xfrm>
          <a:prstGeom prst="rect">
            <a:avLst/>
          </a:prstGeom>
          <a:noFill/>
        </p:spPr>
        <p:txBody>
          <a:bodyPr wrap="square" lIns="79540" tIns="39770" rIns="79540" bIns="39770" rtlCol="0">
            <a:spAutoFit/>
          </a:bodyPr>
          <a:lstStyle/>
          <a:p>
            <a:r>
              <a:rPr lang="pl-PL" sz="1900" dirty="0" smtClean="0"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Załącznik 5. do Regulaminu: Wzór prezentacji przed Komitetem Inwestycyjnym</a:t>
            </a:r>
            <a:endParaRPr lang="pl-PL" sz="1900" dirty="0"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  <p:pic>
        <p:nvPicPr>
          <p:cNvPr id="14" name="Obraz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011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848872" cy="1944216"/>
          </a:xfrm>
        </p:spPr>
        <p:txBody>
          <a:bodyPr>
            <a:noAutofit/>
          </a:bodyPr>
          <a:lstStyle/>
          <a:p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O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pis koncepcji prowadzenia prac przedwdrożeniowych oraz koncepcji przyszłego wdrożenia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KAMIENIE MILOWE </a:t>
            </a: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51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848872" cy="1944216"/>
          </a:xfrm>
        </p:spPr>
        <p:txBody>
          <a:bodyPr>
            <a:noAutofit/>
          </a:bodyPr>
          <a:lstStyle/>
          <a:p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Opis 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planowanych przedsięwzięć promujących i informacyjnych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PROMOCJA</a:t>
            </a: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910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848872" cy="1944216"/>
          </a:xfrm>
        </p:spPr>
        <p:txBody>
          <a:bodyPr>
            <a:noAutofit/>
          </a:bodyPr>
          <a:lstStyle/>
          <a:p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INFORMACJE DODATKOWE</a:t>
            </a: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00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32640" y="1988840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Syntetyczny opis dotychczasowych doświadczeń zespołu w zakresie prowadzenia podobnych przedsięwzięć szczególnie w zakresie prowadzenia badań nastawionych na bezpośrednie wdrożenie w praktyce gospodarczej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ZESPÓŁ</a:t>
            </a:r>
            <a:b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</a:b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726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32640" y="1988840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Syntetyczny opis zastosowania urządzenia lub rozwiązania (kilkuzdaniowy abstrakt w języku nietechnicznym)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OPIS ROZWIĄZANIA</a:t>
            </a:r>
            <a:b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</a:b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22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34" y="2204864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Zalety / korzyści / przewagi nad podobnymi rozwiązaniami / proszę wskazań podobne lub analogiczne rozwiązania dotyczące tych samych zastosowań oraz wskazań na czym polega innowacyjność proponowanej technologii względem rozwiązań dostępnych na rynku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KORZYŚCI WYNIKAJĄCE Z WDROŻENIA</a:t>
            </a:r>
            <a:b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</a:b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84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34" y="2204864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Techniczne / prawne / administracyjne / organizacyjne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BARIERY I OGRANICZENIA</a:t>
            </a:r>
            <a:b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</a:b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11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34" y="2492896"/>
            <a:ext cx="7772400" cy="1470025"/>
          </a:xfrm>
        </p:spPr>
        <p:txBody>
          <a:bodyPr>
            <a:noAutofit/>
          </a:bodyPr>
          <a:lstStyle/>
          <a:p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Potencjalne miejsca zastosowania / branża gospodarki / rynki zbytu / opis produktu bądź  usługi (w jakim produkcie bądź do świadczenia jakich usług może być stosowane rozwiązanie) / jakie zidentyfikowane potrzeby rozwiązuje proponowana technologia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ZASTOSOWANIA</a:t>
            </a: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047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POZIOM GOTOWOŚCI DO WDROŻENIA</a:t>
            </a: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632640" y="422108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3200" dirty="0"/>
          </a:p>
        </p:txBody>
      </p:sp>
      <p:sp>
        <p:nvSpPr>
          <p:cNvPr id="3" name="Prostokąt 2"/>
          <p:cNvSpPr/>
          <p:nvPr/>
        </p:nvSpPr>
        <p:spPr>
          <a:xfrm>
            <a:off x="541761" y="1340768"/>
            <a:ext cx="79541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altLang="pl-PL" b="1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OBECNY POZIOM ROZWOJU TECHNOLOGII</a:t>
            </a: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/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endParaRPr lang="pl-PL" altLang="pl-PL" dirty="0" smtClean="0">
              <a:solidFill>
                <a:schemeClr val="bg1">
                  <a:lumMod val="50000"/>
                </a:schemeClr>
              </a:solidFill>
              <a:latin typeface="Corbel" pitchFamily="34" charset="0"/>
            </a:endParaRPr>
          </a:p>
          <a:p>
            <a:r>
              <a:rPr lang="pl-PL" altLang="pl-PL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</a:t>
            </a: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1. zaobserwowano i opisano podstawowe zasady danego zjawiska</a:t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2. koncepcja technologii lub jej przyszłego zastosowania</a:t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3. weryfikacja eksperymentalna</a:t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4. weryfikacja laboratoryjna</a:t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5. weryfikacja w środowisku zbliżonym do rzeczywistego</a:t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6. demonstracja prototypu lub modelu systemu w warunkach zbliżonych do rzeczywistych</a:t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7. demonstracja prototypu technologii w warunkach operacyjnych</a:t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8. zakończono badania i demonstrację ostatecznej formy technologii</a:t>
            </a:r>
            <a:b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</a:br>
            <a:r>
              <a:rPr lang="pl-PL" altLang="pl-PL" dirty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TRL 9. sprawdzenie technologii w warunkach rzeczywistych odniosło zamierzony </a:t>
            </a:r>
            <a:r>
              <a:rPr lang="pl-PL" altLang="pl-PL" dirty="0" smtClean="0">
                <a:solidFill>
                  <a:schemeClr val="bg1">
                    <a:lumMod val="50000"/>
                  </a:schemeClr>
                </a:solidFill>
                <a:latin typeface="Corbel" pitchFamily="34" charset="0"/>
              </a:rPr>
              <a:t>efekt</a:t>
            </a:r>
          </a:p>
          <a:p>
            <a:endParaRPr lang="pl-PL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l-PL" dirty="0" smtClean="0">
                <a:solidFill>
                  <a:schemeClr val="bg1">
                    <a:lumMod val="50000"/>
                  </a:schemeClr>
                </a:solidFill>
              </a:rPr>
              <a:t>SŁOWA KLUCZOWE ZWIĄZANE ZE ZGŁASZANYM ROZWIĄZANIEM: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1785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2132856"/>
            <a:ext cx="7848872" cy="1470025"/>
          </a:xfrm>
        </p:spPr>
        <p:txBody>
          <a:bodyPr>
            <a:noAutofit/>
          </a:bodyPr>
          <a:lstStyle/>
          <a:p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Potencjalni partnerzy biznesowi zainteresowani wdrożeniem rozwiązania / informacje o zapotrzebowaniu bądź zainteresowaniu rozwiązaniem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ZAPOTRZEBOWANIE RYNKU</a:t>
            </a: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913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848872" cy="2088232"/>
          </a:xfrm>
        </p:spPr>
        <p:txBody>
          <a:bodyPr>
            <a:noAutofit/>
          </a:bodyPr>
          <a:lstStyle/>
          <a:p>
            <a:r>
              <a:rPr lang="pl-PL" sz="3200" dirty="0">
                <a:solidFill>
                  <a:schemeClr val="bg1">
                    <a:lumMod val="50000"/>
                  </a:schemeClr>
                </a:solidFill>
              </a:rPr>
              <a:t>O</a:t>
            </a:r>
            <a:r>
              <a:rPr lang="pl-PL" sz="3200" dirty="0" smtClean="0">
                <a:solidFill>
                  <a:schemeClr val="bg1">
                    <a:lumMod val="50000"/>
                  </a:schemeClr>
                </a:solidFill>
              </a:rPr>
              <a:t>pis głównych działań wraz z wykazem zaplanowanych kosztów i uzasadnieniem ich wysokości w stosunku do przewidywanego efektu związanego z komercjalizacją.</a:t>
            </a:r>
            <a:endParaRPr lang="pl-PL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Obraz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93296"/>
            <a:ext cx="6188188" cy="641065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2526" y="548680"/>
            <a:ext cx="88326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  <a:latin typeface="Tw Cen MT Condensed Extra Bold" charset="0"/>
                <a:ea typeface="Tw Cen MT Condensed Extra Bold" charset="0"/>
                <a:cs typeface="Tw Cen MT Condensed Extra Bold" charset="0"/>
              </a:rPr>
              <a:t>PLANOWANE DZIAŁANIA</a:t>
            </a:r>
            <a:endParaRPr lang="pl-PL" dirty="0">
              <a:solidFill>
                <a:srgbClr val="7030A0"/>
              </a:solidFill>
              <a:latin typeface="Tw Cen MT Condensed Extra Bold" charset="0"/>
              <a:ea typeface="Tw Cen MT Condensed Extra Bold" charset="0"/>
              <a:cs typeface="Tw Cen MT Condensed Extra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1143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220</Words>
  <Application>Microsoft Office PowerPoint</Application>
  <PresentationFormat>Pokaz na ekranie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Motyw pakietu Office</vt:lpstr>
      <vt:lpstr>INKUBATOR INNOWACYJNOŚCI + „Tytuł pracy przedwdrożeniowej” </vt:lpstr>
      <vt:lpstr>Syntetyczny opis dotychczasowych doświadczeń zespołu w zakresie prowadzenia podobnych przedsięwzięć szczególnie w zakresie prowadzenia badań nastawionych na bezpośrednie wdrożenie w praktyce gospodarczej</vt:lpstr>
      <vt:lpstr>Syntetyczny opis zastosowania urządzenia lub rozwiązania (kilkuzdaniowy abstrakt w języku nietechnicznym)</vt:lpstr>
      <vt:lpstr>Zalety / korzyści / przewagi nad podobnymi rozwiązaniami / proszę wskazań podobne lub analogiczne rozwiązania dotyczące tych samych zastosowań oraz wskazań na czym polega innowacyjność proponowanej technologii względem rozwiązań dostępnych na rynku</vt:lpstr>
      <vt:lpstr>Techniczne / prawne / administracyjne / organizacyjne</vt:lpstr>
      <vt:lpstr>Potencjalne miejsca zastosowania / branża gospodarki / rynki zbytu / opis produktu bądź  usługi (w jakim produkcie bądź do świadczenia jakich usług może być stosowane rozwiązanie) / jakie zidentyfikowane potrzeby rozwiązuje proponowana technologia</vt:lpstr>
      <vt:lpstr>Prezentacja programu PowerPoint</vt:lpstr>
      <vt:lpstr>Potencjalni partnerzy biznesowi zainteresowani wdrożeniem rozwiązania / informacje o zapotrzebowaniu bądź zainteresowaniu rozwiązaniem</vt:lpstr>
      <vt:lpstr>Opis głównych działań wraz z wykazem zaplanowanych kosztów i uzasadnieniem ich wysokości w stosunku do przewidywanego efektu związanego z komercjalizacją.</vt:lpstr>
      <vt:lpstr>Opis koncepcji prowadzenia prac przedwdrożeniowych oraz koncepcji przyszłego wdrożenia</vt:lpstr>
      <vt:lpstr>Opis planowanych przedsięwzięć promujących i informacyjnych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INKUBATOR INNOWACYJNOŚCI + „Tytuł pracy przed</dc:title>
  <dc:creator>Grzegorz</dc:creator>
  <cp:lastModifiedBy>Animator2</cp:lastModifiedBy>
  <cp:revision>13</cp:revision>
  <dcterms:created xsi:type="dcterms:W3CDTF">2017-04-26T08:05:44Z</dcterms:created>
  <dcterms:modified xsi:type="dcterms:W3CDTF">2017-08-28T09:54:37Z</dcterms:modified>
</cp:coreProperties>
</file>