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8" r:id="rId3"/>
    <p:sldId id="268" r:id="rId4"/>
    <p:sldId id="259" r:id="rId5"/>
    <p:sldId id="260" r:id="rId6"/>
    <p:sldId id="257" r:id="rId7"/>
    <p:sldId id="266" r:id="rId8"/>
    <p:sldId id="261" r:id="rId9"/>
    <p:sldId id="262" r:id="rId10"/>
    <p:sldId id="263" r:id="rId11"/>
    <p:sldId id="267" r:id="rId12"/>
    <p:sldId id="264" r:id="rId13"/>
    <p:sldId id="265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1" autoAdjust="0"/>
    <p:restoredTop sz="94660"/>
  </p:normalViewPr>
  <p:slideViewPr>
    <p:cSldViewPr snapToGrid="0">
      <p:cViewPr varScale="1">
        <p:scale>
          <a:sx n="88" d="100"/>
          <a:sy n="88" d="100"/>
        </p:scale>
        <p:origin x="24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BCAD32-37AB-4B98-A035-1B793BCDAB6B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14BBE60-B566-4DC4-8883-E35ED3FE1BDF}">
      <dgm:prSet/>
      <dgm:spPr/>
      <dgm:t>
        <a:bodyPr/>
        <a:lstStyle/>
        <a:p>
          <a:r>
            <a:rPr lang="pl-PL"/>
            <a:t>Studenci:</a:t>
          </a:r>
          <a:endParaRPr lang="en-US"/>
        </a:p>
      </dgm:t>
    </dgm:pt>
    <dgm:pt modelId="{0108237A-1C06-4033-94D1-A43DA6F94A2D}" type="parTrans" cxnId="{0827EB8A-159C-4EB2-B002-9844DE8A0DD4}">
      <dgm:prSet/>
      <dgm:spPr/>
      <dgm:t>
        <a:bodyPr/>
        <a:lstStyle/>
        <a:p>
          <a:endParaRPr lang="en-US"/>
        </a:p>
      </dgm:t>
    </dgm:pt>
    <dgm:pt modelId="{20EABCE2-A9C1-491C-A852-C9A4444A34D0}" type="sibTrans" cxnId="{0827EB8A-159C-4EB2-B002-9844DE8A0DD4}">
      <dgm:prSet/>
      <dgm:spPr/>
      <dgm:t>
        <a:bodyPr/>
        <a:lstStyle/>
        <a:p>
          <a:endParaRPr lang="en-US"/>
        </a:p>
      </dgm:t>
    </dgm:pt>
    <dgm:pt modelId="{DE1A6514-C3C0-470E-B76D-BDD580EAE657}">
      <dgm:prSet/>
      <dgm:spPr/>
      <dgm:t>
        <a:bodyPr/>
        <a:lstStyle/>
        <a:p>
          <a:r>
            <a:rPr lang="pl-PL" dirty="0"/>
            <a:t>Nikodem Nokielski</a:t>
          </a:r>
          <a:endParaRPr lang="en-US" dirty="0"/>
        </a:p>
      </dgm:t>
    </dgm:pt>
    <dgm:pt modelId="{D34111E5-0989-458E-B3CD-B72311C72542}" type="parTrans" cxnId="{5EAD10A3-385A-4A34-8CDC-E8FE10204DE2}">
      <dgm:prSet/>
      <dgm:spPr/>
      <dgm:t>
        <a:bodyPr/>
        <a:lstStyle/>
        <a:p>
          <a:endParaRPr lang="en-US"/>
        </a:p>
      </dgm:t>
    </dgm:pt>
    <dgm:pt modelId="{E56312EF-4978-40B8-B9DA-B4A2BC2D479B}" type="sibTrans" cxnId="{5EAD10A3-385A-4A34-8CDC-E8FE10204DE2}">
      <dgm:prSet/>
      <dgm:spPr/>
      <dgm:t>
        <a:bodyPr/>
        <a:lstStyle/>
        <a:p>
          <a:endParaRPr lang="en-US"/>
        </a:p>
      </dgm:t>
    </dgm:pt>
    <dgm:pt modelId="{29672497-4C1F-4D3C-830F-7A1A51B1880D}">
      <dgm:prSet/>
      <dgm:spPr/>
      <dgm:t>
        <a:bodyPr/>
        <a:lstStyle/>
        <a:p>
          <a:r>
            <a:rPr lang="pl-PL" dirty="0"/>
            <a:t>Piotr Karski</a:t>
          </a:r>
          <a:endParaRPr lang="en-US" dirty="0"/>
        </a:p>
      </dgm:t>
    </dgm:pt>
    <dgm:pt modelId="{174213BA-0EA4-4BF4-9BD2-04A6D6F10B9F}" type="parTrans" cxnId="{EB797B22-A6E1-45B5-8EF9-9DF414C99F56}">
      <dgm:prSet/>
      <dgm:spPr/>
      <dgm:t>
        <a:bodyPr/>
        <a:lstStyle/>
        <a:p>
          <a:endParaRPr lang="en-US"/>
        </a:p>
      </dgm:t>
    </dgm:pt>
    <dgm:pt modelId="{1BEFEED2-6183-4472-BAFD-3A066E2C1D16}" type="sibTrans" cxnId="{EB797B22-A6E1-45B5-8EF9-9DF414C99F56}">
      <dgm:prSet/>
      <dgm:spPr/>
      <dgm:t>
        <a:bodyPr/>
        <a:lstStyle/>
        <a:p>
          <a:endParaRPr lang="en-US"/>
        </a:p>
      </dgm:t>
    </dgm:pt>
    <dgm:pt modelId="{666B45CB-F853-4A1B-AA4A-8F381F0DAC04}">
      <dgm:prSet/>
      <dgm:spPr/>
      <dgm:t>
        <a:bodyPr/>
        <a:lstStyle/>
        <a:p>
          <a:r>
            <a:rPr lang="pl-PL" dirty="0"/>
            <a:t>Joanna Krzykawska-Szczepańska</a:t>
          </a:r>
          <a:endParaRPr lang="en-US" dirty="0"/>
        </a:p>
      </dgm:t>
    </dgm:pt>
    <dgm:pt modelId="{7B5DF918-2EF4-4F43-986F-7F1AAFDA1F23}" type="parTrans" cxnId="{AF81DFA7-1C4E-427D-B424-A4465417E408}">
      <dgm:prSet/>
      <dgm:spPr/>
      <dgm:t>
        <a:bodyPr/>
        <a:lstStyle/>
        <a:p>
          <a:endParaRPr lang="en-US"/>
        </a:p>
      </dgm:t>
    </dgm:pt>
    <dgm:pt modelId="{9D7F9712-8D07-462A-9E51-0508977E9A22}" type="sibTrans" cxnId="{AF81DFA7-1C4E-427D-B424-A4465417E408}">
      <dgm:prSet/>
      <dgm:spPr/>
      <dgm:t>
        <a:bodyPr/>
        <a:lstStyle/>
        <a:p>
          <a:endParaRPr lang="en-US"/>
        </a:p>
      </dgm:t>
    </dgm:pt>
    <dgm:pt modelId="{776EAB08-CD26-4644-9541-15E5069ED7A6}">
      <dgm:prSet/>
      <dgm:spPr/>
      <dgm:t>
        <a:bodyPr/>
        <a:lstStyle/>
        <a:p>
          <a:r>
            <a:rPr lang="pl-PL" dirty="0"/>
            <a:t>Julia Banaszkiewicz</a:t>
          </a:r>
          <a:endParaRPr lang="en-US" dirty="0"/>
        </a:p>
      </dgm:t>
    </dgm:pt>
    <dgm:pt modelId="{55B1FD6E-C565-4D3D-A163-211A1E9C7F5F}" type="parTrans" cxnId="{41A0FB26-00D2-4AAD-A57E-48ADB466AFD0}">
      <dgm:prSet/>
      <dgm:spPr/>
      <dgm:t>
        <a:bodyPr/>
        <a:lstStyle/>
        <a:p>
          <a:endParaRPr lang="en-US"/>
        </a:p>
      </dgm:t>
    </dgm:pt>
    <dgm:pt modelId="{9D70D88A-A5C4-430F-B7D5-8880CA348708}" type="sibTrans" cxnId="{41A0FB26-00D2-4AAD-A57E-48ADB466AFD0}">
      <dgm:prSet/>
      <dgm:spPr/>
      <dgm:t>
        <a:bodyPr/>
        <a:lstStyle/>
        <a:p>
          <a:endParaRPr lang="en-US"/>
        </a:p>
      </dgm:t>
    </dgm:pt>
    <dgm:pt modelId="{06FBACA1-1808-4F04-AE3E-D6571C7B95C2}">
      <dgm:prSet/>
      <dgm:spPr/>
      <dgm:t>
        <a:bodyPr/>
        <a:lstStyle/>
        <a:p>
          <a:r>
            <a:rPr lang="pl-PL" dirty="0"/>
            <a:t>Robert </a:t>
          </a:r>
          <a:r>
            <a:rPr lang="pl-PL" dirty="0" err="1"/>
            <a:t>Dziembała</a:t>
          </a:r>
          <a:endParaRPr lang="en-US" dirty="0"/>
        </a:p>
      </dgm:t>
    </dgm:pt>
    <dgm:pt modelId="{DF7ACF2C-7BF7-4B7F-BBB6-37003A0581C9}" type="parTrans" cxnId="{482FDCA3-C55F-4381-91FC-252307912429}">
      <dgm:prSet/>
      <dgm:spPr/>
      <dgm:t>
        <a:bodyPr/>
        <a:lstStyle/>
        <a:p>
          <a:endParaRPr lang="en-US"/>
        </a:p>
      </dgm:t>
    </dgm:pt>
    <dgm:pt modelId="{CFB12C33-8D71-4876-8979-AE1B6590B3CE}" type="sibTrans" cxnId="{482FDCA3-C55F-4381-91FC-252307912429}">
      <dgm:prSet/>
      <dgm:spPr/>
      <dgm:t>
        <a:bodyPr/>
        <a:lstStyle/>
        <a:p>
          <a:endParaRPr lang="en-US"/>
        </a:p>
      </dgm:t>
    </dgm:pt>
    <dgm:pt modelId="{DD5493E6-D263-40D7-82DE-58B34034354E}">
      <dgm:prSet/>
      <dgm:spPr/>
      <dgm:t>
        <a:bodyPr/>
        <a:lstStyle/>
        <a:p>
          <a:r>
            <a:rPr lang="pl-PL" dirty="0"/>
            <a:t>Mateusz </a:t>
          </a:r>
          <a:r>
            <a:rPr lang="pl-PL" dirty="0" err="1"/>
            <a:t>Dratwiński</a:t>
          </a:r>
          <a:endParaRPr lang="en-US" dirty="0"/>
        </a:p>
      </dgm:t>
    </dgm:pt>
    <dgm:pt modelId="{F1051F0D-F004-4D26-B49F-1D3AD4B5F82F}" type="parTrans" cxnId="{F8D8AC0E-17E1-444F-9AE2-3BB86CD6116B}">
      <dgm:prSet/>
      <dgm:spPr/>
      <dgm:t>
        <a:bodyPr/>
        <a:lstStyle/>
        <a:p>
          <a:endParaRPr lang="en-US"/>
        </a:p>
      </dgm:t>
    </dgm:pt>
    <dgm:pt modelId="{5208A934-FFC4-427E-A8CB-2FE0E50FB94B}" type="sibTrans" cxnId="{F8D8AC0E-17E1-444F-9AE2-3BB86CD6116B}">
      <dgm:prSet/>
      <dgm:spPr/>
      <dgm:t>
        <a:bodyPr/>
        <a:lstStyle/>
        <a:p>
          <a:endParaRPr lang="en-US"/>
        </a:p>
      </dgm:t>
    </dgm:pt>
    <dgm:pt modelId="{A39598C7-0173-4CE7-A089-57822D1B005C}">
      <dgm:prSet/>
      <dgm:spPr/>
      <dgm:t>
        <a:bodyPr/>
        <a:lstStyle/>
        <a:p>
          <a:r>
            <a:rPr lang="pl-PL"/>
            <a:t>Uczennica ALO:</a:t>
          </a:r>
          <a:endParaRPr lang="en-US"/>
        </a:p>
      </dgm:t>
    </dgm:pt>
    <dgm:pt modelId="{E6740CF4-83DB-42D7-B5C7-C3D8B0255253}" type="parTrans" cxnId="{FE02C634-C1B9-4884-9A77-AD11694B4E56}">
      <dgm:prSet/>
      <dgm:spPr/>
      <dgm:t>
        <a:bodyPr/>
        <a:lstStyle/>
        <a:p>
          <a:endParaRPr lang="en-US"/>
        </a:p>
      </dgm:t>
    </dgm:pt>
    <dgm:pt modelId="{4DF08FBF-33B4-429F-BF98-73223BFA1BCC}" type="sibTrans" cxnId="{FE02C634-C1B9-4884-9A77-AD11694B4E56}">
      <dgm:prSet/>
      <dgm:spPr/>
      <dgm:t>
        <a:bodyPr/>
        <a:lstStyle/>
        <a:p>
          <a:endParaRPr lang="en-US"/>
        </a:p>
      </dgm:t>
    </dgm:pt>
    <dgm:pt modelId="{76205149-5940-4178-AFD2-48B8D74359AB}">
      <dgm:prSet/>
      <dgm:spPr/>
      <dgm:t>
        <a:bodyPr/>
        <a:lstStyle/>
        <a:p>
          <a:r>
            <a:rPr lang="pl-PL"/>
            <a:t>Maja Rudnicka</a:t>
          </a:r>
          <a:endParaRPr lang="en-US"/>
        </a:p>
      </dgm:t>
    </dgm:pt>
    <dgm:pt modelId="{C9D29A35-F482-45EB-82C2-76569D571702}" type="parTrans" cxnId="{62F4AEA9-AA45-4A40-B959-E1E32DDC9C30}">
      <dgm:prSet/>
      <dgm:spPr/>
      <dgm:t>
        <a:bodyPr/>
        <a:lstStyle/>
        <a:p>
          <a:endParaRPr lang="en-US"/>
        </a:p>
      </dgm:t>
    </dgm:pt>
    <dgm:pt modelId="{B94EBF53-271E-4481-AA87-22E86271850A}" type="sibTrans" cxnId="{62F4AEA9-AA45-4A40-B959-E1E32DDC9C30}">
      <dgm:prSet/>
      <dgm:spPr/>
      <dgm:t>
        <a:bodyPr/>
        <a:lstStyle/>
        <a:p>
          <a:endParaRPr lang="en-US"/>
        </a:p>
      </dgm:t>
    </dgm:pt>
    <dgm:pt modelId="{006E6DC2-A10D-4B19-BF37-1B2646D9B28B}">
      <dgm:prSet/>
      <dgm:spPr/>
      <dgm:t>
        <a:bodyPr/>
        <a:lstStyle/>
        <a:p>
          <a:r>
            <a:rPr lang="pl-PL"/>
            <a:t>Opiekunowie:</a:t>
          </a:r>
          <a:endParaRPr lang="en-US"/>
        </a:p>
      </dgm:t>
    </dgm:pt>
    <dgm:pt modelId="{D825CA2F-BE10-4895-9F21-09E71E46B085}" type="parTrans" cxnId="{3D65285C-E5B9-46EB-913B-521DD511BF40}">
      <dgm:prSet/>
      <dgm:spPr/>
      <dgm:t>
        <a:bodyPr/>
        <a:lstStyle/>
        <a:p>
          <a:endParaRPr lang="en-US"/>
        </a:p>
      </dgm:t>
    </dgm:pt>
    <dgm:pt modelId="{A9C9169C-FA06-4077-B953-C5221A703948}" type="sibTrans" cxnId="{3D65285C-E5B9-46EB-913B-521DD511BF40}">
      <dgm:prSet/>
      <dgm:spPr/>
      <dgm:t>
        <a:bodyPr/>
        <a:lstStyle/>
        <a:p>
          <a:endParaRPr lang="en-US"/>
        </a:p>
      </dgm:t>
    </dgm:pt>
    <dgm:pt modelId="{4BC24272-C6B1-4690-A660-704C4ED21530}">
      <dgm:prSet/>
      <dgm:spPr/>
      <dgm:t>
        <a:bodyPr/>
        <a:lstStyle/>
        <a:p>
          <a:r>
            <a:rPr lang="pl-PL" dirty="0"/>
            <a:t>Dr inż. Marzena Kłusek</a:t>
          </a:r>
          <a:endParaRPr lang="en-US" dirty="0"/>
        </a:p>
      </dgm:t>
    </dgm:pt>
    <dgm:pt modelId="{E9347969-6B79-4D47-A9A4-5839A3155E6A}" type="parTrans" cxnId="{B093328A-B96A-4F1E-98B0-1C5BC2BA1572}">
      <dgm:prSet/>
      <dgm:spPr/>
      <dgm:t>
        <a:bodyPr/>
        <a:lstStyle/>
        <a:p>
          <a:endParaRPr lang="en-US"/>
        </a:p>
      </dgm:t>
    </dgm:pt>
    <dgm:pt modelId="{0B3E01F1-42BF-49BA-8270-C8173696877D}" type="sibTrans" cxnId="{B093328A-B96A-4F1E-98B0-1C5BC2BA1572}">
      <dgm:prSet/>
      <dgm:spPr/>
      <dgm:t>
        <a:bodyPr/>
        <a:lstStyle/>
        <a:p>
          <a:endParaRPr lang="en-US"/>
        </a:p>
      </dgm:t>
    </dgm:pt>
    <dgm:pt modelId="{5CA72620-5AD5-4BE4-9743-028947D46B0F}">
      <dgm:prSet/>
      <dgm:spPr/>
      <dgm:t>
        <a:bodyPr/>
        <a:lstStyle/>
        <a:p>
          <a:r>
            <a:rPr lang="pl-PL"/>
            <a:t>Dr hab. inż. Danuta J. Michczyńska</a:t>
          </a:r>
          <a:endParaRPr lang="en-US"/>
        </a:p>
      </dgm:t>
    </dgm:pt>
    <dgm:pt modelId="{93B2D19C-CBF7-4604-8F5A-564029D4004A}" type="parTrans" cxnId="{44AC4E40-7C51-4937-B9FF-CD99947C6FAB}">
      <dgm:prSet/>
      <dgm:spPr/>
      <dgm:t>
        <a:bodyPr/>
        <a:lstStyle/>
        <a:p>
          <a:endParaRPr lang="en-US"/>
        </a:p>
      </dgm:t>
    </dgm:pt>
    <dgm:pt modelId="{D9B6233B-1528-45B8-8173-76808A7732C0}" type="sibTrans" cxnId="{44AC4E40-7C51-4937-B9FF-CD99947C6FAB}">
      <dgm:prSet/>
      <dgm:spPr/>
      <dgm:t>
        <a:bodyPr/>
        <a:lstStyle/>
        <a:p>
          <a:endParaRPr lang="en-US"/>
        </a:p>
      </dgm:t>
    </dgm:pt>
    <dgm:pt modelId="{F8F52119-6D57-4FE4-A2CC-8B3B09F77D22}">
      <dgm:prSet/>
      <dgm:spPr/>
      <dgm:t>
        <a:bodyPr/>
        <a:lstStyle/>
        <a:p>
          <a:r>
            <a:rPr lang="pl-PL"/>
            <a:t>Dr Fatima Pawełczyk</a:t>
          </a:r>
          <a:endParaRPr lang="en-US"/>
        </a:p>
      </dgm:t>
    </dgm:pt>
    <dgm:pt modelId="{54DF4D15-1EDB-4F5E-90CD-F023BDEB2494}" type="parTrans" cxnId="{6C0C7A45-3F17-4E98-8D3A-0F00F751F1CC}">
      <dgm:prSet/>
      <dgm:spPr/>
      <dgm:t>
        <a:bodyPr/>
        <a:lstStyle/>
        <a:p>
          <a:endParaRPr lang="en-US"/>
        </a:p>
      </dgm:t>
    </dgm:pt>
    <dgm:pt modelId="{8DB077A7-6186-4588-8BDC-F481A33A9B8E}" type="sibTrans" cxnId="{6C0C7A45-3F17-4E98-8D3A-0F00F751F1CC}">
      <dgm:prSet/>
      <dgm:spPr/>
      <dgm:t>
        <a:bodyPr/>
        <a:lstStyle/>
        <a:p>
          <a:endParaRPr lang="en-US"/>
        </a:p>
      </dgm:t>
    </dgm:pt>
    <dgm:pt modelId="{1679367C-904D-40FC-83DC-06A584C04EEB}">
      <dgm:prSet/>
      <dgm:spPr/>
      <dgm:t>
        <a:bodyPr/>
        <a:lstStyle/>
        <a:p>
          <a:r>
            <a:rPr lang="pl-PL" dirty="0"/>
            <a:t>Mgr inż. Maksymilian Jędrzejowski</a:t>
          </a:r>
          <a:endParaRPr lang="en-US" dirty="0"/>
        </a:p>
      </dgm:t>
    </dgm:pt>
    <dgm:pt modelId="{AFFA7F8B-699E-4D80-8BA4-CAD608FFF1B7}" type="parTrans" cxnId="{F9ECAA58-1E2F-4257-A9E1-6CFBE9B18A35}">
      <dgm:prSet/>
      <dgm:spPr/>
      <dgm:t>
        <a:bodyPr/>
        <a:lstStyle/>
        <a:p>
          <a:endParaRPr lang="en-US"/>
        </a:p>
      </dgm:t>
    </dgm:pt>
    <dgm:pt modelId="{263D89FC-2F18-4DFE-ACDC-AD664A09CD39}" type="sibTrans" cxnId="{F9ECAA58-1E2F-4257-A9E1-6CFBE9B18A35}">
      <dgm:prSet/>
      <dgm:spPr/>
      <dgm:t>
        <a:bodyPr/>
        <a:lstStyle/>
        <a:p>
          <a:endParaRPr lang="en-US"/>
        </a:p>
      </dgm:t>
    </dgm:pt>
    <dgm:pt modelId="{A743E074-2A1C-4E66-86CC-48938CFA2C53}" type="pres">
      <dgm:prSet presAssocID="{B1BCAD32-37AB-4B98-A035-1B793BCDAB6B}" presName="Name0" presStyleCnt="0">
        <dgm:presLayoutVars>
          <dgm:dir/>
          <dgm:animLvl val="lvl"/>
          <dgm:resizeHandles val="exact"/>
        </dgm:presLayoutVars>
      </dgm:prSet>
      <dgm:spPr/>
    </dgm:pt>
    <dgm:pt modelId="{DBBC3C45-A8B4-4F8A-9BC6-03636053E109}" type="pres">
      <dgm:prSet presAssocID="{D14BBE60-B566-4DC4-8883-E35ED3FE1BDF}" presName="composite" presStyleCnt="0"/>
      <dgm:spPr/>
    </dgm:pt>
    <dgm:pt modelId="{DD75D99D-3C72-4598-9FAB-537B873AAFB0}" type="pres">
      <dgm:prSet presAssocID="{D14BBE60-B566-4DC4-8883-E35ED3FE1BDF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DF3DD06A-A0D6-4E8D-B19D-12187B4CE379}" type="pres">
      <dgm:prSet presAssocID="{D14BBE60-B566-4DC4-8883-E35ED3FE1BDF}" presName="desTx" presStyleLbl="alignAccFollowNode1" presStyleIdx="0" presStyleCnt="3">
        <dgm:presLayoutVars>
          <dgm:bulletEnabled val="1"/>
        </dgm:presLayoutVars>
      </dgm:prSet>
      <dgm:spPr/>
    </dgm:pt>
    <dgm:pt modelId="{3AF7768A-5768-4A4E-9130-64796C82711D}" type="pres">
      <dgm:prSet presAssocID="{20EABCE2-A9C1-491C-A852-C9A4444A34D0}" presName="space" presStyleCnt="0"/>
      <dgm:spPr/>
    </dgm:pt>
    <dgm:pt modelId="{DE05FAB7-119A-4F5D-870B-22A54202A123}" type="pres">
      <dgm:prSet presAssocID="{A39598C7-0173-4CE7-A089-57822D1B005C}" presName="composite" presStyleCnt="0"/>
      <dgm:spPr/>
    </dgm:pt>
    <dgm:pt modelId="{4A088AFA-F2DE-4C99-B04E-624AC651458D}" type="pres">
      <dgm:prSet presAssocID="{A39598C7-0173-4CE7-A089-57822D1B005C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70503CB4-7ED1-4C3E-9939-016F2BB77395}" type="pres">
      <dgm:prSet presAssocID="{A39598C7-0173-4CE7-A089-57822D1B005C}" presName="desTx" presStyleLbl="alignAccFollowNode1" presStyleIdx="1" presStyleCnt="3">
        <dgm:presLayoutVars>
          <dgm:bulletEnabled val="1"/>
        </dgm:presLayoutVars>
      </dgm:prSet>
      <dgm:spPr/>
    </dgm:pt>
    <dgm:pt modelId="{7F4680DB-C1BB-4B1F-84AB-0B28B46F61E1}" type="pres">
      <dgm:prSet presAssocID="{4DF08FBF-33B4-429F-BF98-73223BFA1BCC}" presName="space" presStyleCnt="0"/>
      <dgm:spPr/>
    </dgm:pt>
    <dgm:pt modelId="{B8FB7975-416E-4AA9-A9CB-9184327DE9DC}" type="pres">
      <dgm:prSet presAssocID="{006E6DC2-A10D-4B19-BF37-1B2646D9B28B}" presName="composite" presStyleCnt="0"/>
      <dgm:spPr/>
    </dgm:pt>
    <dgm:pt modelId="{2B6B2403-F187-48C6-8599-03456DA6BCF2}" type="pres">
      <dgm:prSet presAssocID="{006E6DC2-A10D-4B19-BF37-1B2646D9B28B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DF5596A7-CF4C-46F9-95B1-4F36D3501114}" type="pres">
      <dgm:prSet presAssocID="{006E6DC2-A10D-4B19-BF37-1B2646D9B28B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F8D8AC0E-17E1-444F-9AE2-3BB86CD6116B}" srcId="{D14BBE60-B566-4DC4-8883-E35ED3FE1BDF}" destId="{DD5493E6-D263-40D7-82DE-58B34034354E}" srcOrd="5" destOrd="0" parTransId="{F1051F0D-F004-4D26-B49F-1D3AD4B5F82F}" sibTransId="{5208A934-FFC4-427E-A8CB-2FE0E50FB94B}"/>
    <dgm:cxn modelId="{0AD58C13-3541-4B6B-99F8-7BC2AD313DA6}" type="presOf" srcId="{DE1A6514-C3C0-470E-B76D-BDD580EAE657}" destId="{DF3DD06A-A0D6-4E8D-B19D-12187B4CE379}" srcOrd="0" destOrd="0" presId="urn:microsoft.com/office/officeart/2005/8/layout/hList1"/>
    <dgm:cxn modelId="{EB797B22-A6E1-45B5-8EF9-9DF414C99F56}" srcId="{D14BBE60-B566-4DC4-8883-E35ED3FE1BDF}" destId="{29672497-4C1F-4D3C-830F-7A1A51B1880D}" srcOrd="1" destOrd="0" parTransId="{174213BA-0EA4-4BF4-9BD2-04A6D6F10B9F}" sibTransId="{1BEFEED2-6183-4472-BAFD-3A066E2C1D16}"/>
    <dgm:cxn modelId="{41A0FB26-00D2-4AAD-A57E-48ADB466AFD0}" srcId="{D14BBE60-B566-4DC4-8883-E35ED3FE1BDF}" destId="{776EAB08-CD26-4644-9541-15E5069ED7A6}" srcOrd="3" destOrd="0" parTransId="{55B1FD6E-C565-4D3D-A163-211A1E9C7F5F}" sibTransId="{9D70D88A-A5C4-430F-B7D5-8880CA348708}"/>
    <dgm:cxn modelId="{8B219F2C-D437-4136-BB08-F382D4CDFDEE}" type="presOf" srcId="{76205149-5940-4178-AFD2-48B8D74359AB}" destId="{70503CB4-7ED1-4C3E-9939-016F2BB77395}" srcOrd="0" destOrd="0" presId="urn:microsoft.com/office/officeart/2005/8/layout/hList1"/>
    <dgm:cxn modelId="{D2D87030-E551-4965-AF48-EBE6FC1A3CFF}" type="presOf" srcId="{DD5493E6-D263-40D7-82DE-58B34034354E}" destId="{DF3DD06A-A0D6-4E8D-B19D-12187B4CE379}" srcOrd="0" destOrd="5" presId="urn:microsoft.com/office/officeart/2005/8/layout/hList1"/>
    <dgm:cxn modelId="{FE02C634-C1B9-4884-9A77-AD11694B4E56}" srcId="{B1BCAD32-37AB-4B98-A035-1B793BCDAB6B}" destId="{A39598C7-0173-4CE7-A089-57822D1B005C}" srcOrd="1" destOrd="0" parTransId="{E6740CF4-83DB-42D7-B5C7-C3D8B0255253}" sibTransId="{4DF08FBF-33B4-429F-BF98-73223BFA1BCC}"/>
    <dgm:cxn modelId="{44AC4E40-7C51-4937-B9FF-CD99947C6FAB}" srcId="{006E6DC2-A10D-4B19-BF37-1B2646D9B28B}" destId="{5CA72620-5AD5-4BE4-9743-028947D46B0F}" srcOrd="1" destOrd="0" parTransId="{93B2D19C-CBF7-4604-8F5A-564029D4004A}" sibTransId="{D9B6233B-1528-45B8-8173-76808A7732C0}"/>
    <dgm:cxn modelId="{3D65285C-E5B9-46EB-913B-521DD511BF40}" srcId="{B1BCAD32-37AB-4B98-A035-1B793BCDAB6B}" destId="{006E6DC2-A10D-4B19-BF37-1B2646D9B28B}" srcOrd="2" destOrd="0" parTransId="{D825CA2F-BE10-4895-9F21-09E71E46B085}" sibTransId="{A9C9169C-FA06-4077-B953-C5221A703948}"/>
    <dgm:cxn modelId="{2B094A44-C0F4-45D8-89F9-41ADFE1D916E}" type="presOf" srcId="{B1BCAD32-37AB-4B98-A035-1B793BCDAB6B}" destId="{A743E074-2A1C-4E66-86CC-48938CFA2C53}" srcOrd="0" destOrd="0" presId="urn:microsoft.com/office/officeart/2005/8/layout/hList1"/>
    <dgm:cxn modelId="{6C0C7A45-3F17-4E98-8D3A-0F00F751F1CC}" srcId="{006E6DC2-A10D-4B19-BF37-1B2646D9B28B}" destId="{F8F52119-6D57-4FE4-A2CC-8B3B09F77D22}" srcOrd="2" destOrd="0" parTransId="{54DF4D15-1EDB-4F5E-90CD-F023BDEB2494}" sibTransId="{8DB077A7-6186-4588-8BDC-F481A33A9B8E}"/>
    <dgm:cxn modelId="{1C75D948-CF36-499B-830F-B039E144E33C}" type="presOf" srcId="{5CA72620-5AD5-4BE4-9743-028947D46B0F}" destId="{DF5596A7-CF4C-46F9-95B1-4F36D3501114}" srcOrd="0" destOrd="1" presId="urn:microsoft.com/office/officeart/2005/8/layout/hList1"/>
    <dgm:cxn modelId="{81F1B069-C43D-4BE1-9E73-449D86EF8CFE}" type="presOf" srcId="{06FBACA1-1808-4F04-AE3E-D6571C7B95C2}" destId="{DF3DD06A-A0D6-4E8D-B19D-12187B4CE379}" srcOrd="0" destOrd="4" presId="urn:microsoft.com/office/officeart/2005/8/layout/hList1"/>
    <dgm:cxn modelId="{1988DB69-BAAD-4743-A14D-2D4E9B816D1F}" type="presOf" srcId="{4BC24272-C6B1-4690-A660-704C4ED21530}" destId="{DF5596A7-CF4C-46F9-95B1-4F36D3501114}" srcOrd="0" destOrd="0" presId="urn:microsoft.com/office/officeart/2005/8/layout/hList1"/>
    <dgm:cxn modelId="{3E81D14A-C164-4533-9A90-027CB316D0A8}" type="presOf" srcId="{776EAB08-CD26-4644-9541-15E5069ED7A6}" destId="{DF3DD06A-A0D6-4E8D-B19D-12187B4CE379}" srcOrd="0" destOrd="3" presId="urn:microsoft.com/office/officeart/2005/8/layout/hList1"/>
    <dgm:cxn modelId="{BFE35370-33B1-448C-B31C-88AB4C60004E}" type="presOf" srcId="{006E6DC2-A10D-4B19-BF37-1B2646D9B28B}" destId="{2B6B2403-F187-48C6-8599-03456DA6BCF2}" srcOrd="0" destOrd="0" presId="urn:microsoft.com/office/officeart/2005/8/layout/hList1"/>
    <dgm:cxn modelId="{26498D55-D9AE-409A-90C4-C24924843289}" type="presOf" srcId="{A39598C7-0173-4CE7-A089-57822D1B005C}" destId="{4A088AFA-F2DE-4C99-B04E-624AC651458D}" srcOrd="0" destOrd="0" presId="urn:microsoft.com/office/officeart/2005/8/layout/hList1"/>
    <dgm:cxn modelId="{F9ECAA58-1E2F-4257-A9E1-6CFBE9B18A35}" srcId="{006E6DC2-A10D-4B19-BF37-1B2646D9B28B}" destId="{1679367C-904D-40FC-83DC-06A584C04EEB}" srcOrd="3" destOrd="0" parTransId="{AFFA7F8B-699E-4D80-8BA4-CAD608FFF1B7}" sibTransId="{263D89FC-2F18-4DFE-ACDC-AD664A09CD39}"/>
    <dgm:cxn modelId="{B093328A-B96A-4F1E-98B0-1C5BC2BA1572}" srcId="{006E6DC2-A10D-4B19-BF37-1B2646D9B28B}" destId="{4BC24272-C6B1-4690-A660-704C4ED21530}" srcOrd="0" destOrd="0" parTransId="{E9347969-6B79-4D47-A9A4-5839A3155E6A}" sibTransId="{0B3E01F1-42BF-49BA-8270-C8173696877D}"/>
    <dgm:cxn modelId="{0827EB8A-159C-4EB2-B002-9844DE8A0DD4}" srcId="{B1BCAD32-37AB-4B98-A035-1B793BCDAB6B}" destId="{D14BBE60-B566-4DC4-8883-E35ED3FE1BDF}" srcOrd="0" destOrd="0" parTransId="{0108237A-1C06-4033-94D1-A43DA6F94A2D}" sibTransId="{20EABCE2-A9C1-491C-A852-C9A4444A34D0}"/>
    <dgm:cxn modelId="{5EAD10A3-385A-4A34-8CDC-E8FE10204DE2}" srcId="{D14BBE60-B566-4DC4-8883-E35ED3FE1BDF}" destId="{DE1A6514-C3C0-470E-B76D-BDD580EAE657}" srcOrd="0" destOrd="0" parTransId="{D34111E5-0989-458E-B3CD-B72311C72542}" sibTransId="{E56312EF-4978-40B8-B9DA-B4A2BC2D479B}"/>
    <dgm:cxn modelId="{482FDCA3-C55F-4381-91FC-252307912429}" srcId="{D14BBE60-B566-4DC4-8883-E35ED3FE1BDF}" destId="{06FBACA1-1808-4F04-AE3E-D6571C7B95C2}" srcOrd="4" destOrd="0" parTransId="{DF7ACF2C-7BF7-4B7F-BBB6-37003A0581C9}" sibTransId="{CFB12C33-8D71-4876-8979-AE1B6590B3CE}"/>
    <dgm:cxn modelId="{AF81DFA7-1C4E-427D-B424-A4465417E408}" srcId="{D14BBE60-B566-4DC4-8883-E35ED3FE1BDF}" destId="{666B45CB-F853-4A1B-AA4A-8F381F0DAC04}" srcOrd="2" destOrd="0" parTransId="{7B5DF918-2EF4-4F43-986F-7F1AAFDA1F23}" sibTransId="{9D7F9712-8D07-462A-9E51-0508977E9A22}"/>
    <dgm:cxn modelId="{62F4AEA9-AA45-4A40-B959-E1E32DDC9C30}" srcId="{A39598C7-0173-4CE7-A089-57822D1B005C}" destId="{76205149-5940-4178-AFD2-48B8D74359AB}" srcOrd="0" destOrd="0" parTransId="{C9D29A35-F482-45EB-82C2-76569D571702}" sibTransId="{B94EBF53-271E-4481-AA87-22E86271850A}"/>
    <dgm:cxn modelId="{8B7B9BCE-0B17-4AE2-8063-8F178AC0DC09}" type="presOf" srcId="{D14BBE60-B566-4DC4-8883-E35ED3FE1BDF}" destId="{DD75D99D-3C72-4598-9FAB-537B873AAFB0}" srcOrd="0" destOrd="0" presId="urn:microsoft.com/office/officeart/2005/8/layout/hList1"/>
    <dgm:cxn modelId="{2068A2E5-79B4-4EEC-AEFD-3A9074AFAC00}" type="presOf" srcId="{1679367C-904D-40FC-83DC-06A584C04EEB}" destId="{DF5596A7-CF4C-46F9-95B1-4F36D3501114}" srcOrd="0" destOrd="3" presId="urn:microsoft.com/office/officeart/2005/8/layout/hList1"/>
    <dgm:cxn modelId="{908D0EF3-1CA3-4A46-BDF7-1BF9927FA642}" type="presOf" srcId="{F8F52119-6D57-4FE4-A2CC-8B3B09F77D22}" destId="{DF5596A7-CF4C-46F9-95B1-4F36D3501114}" srcOrd="0" destOrd="2" presId="urn:microsoft.com/office/officeart/2005/8/layout/hList1"/>
    <dgm:cxn modelId="{AC5EE3F3-ACB5-4398-A13F-B5F2BEAA3950}" type="presOf" srcId="{29672497-4C1F-4D3C-830F-7A1A51B1880D}" destId="{DF3DD06A-A0D6-4E8D-B19D-12187B4CE379}" srcOrd="0" destOrd="1" presId="urn:microsoft.com/office/officeart/2005/8/layout/hList1"/>
    <dgm:cxn modelId="{0E5059FC-EA7E-4E4B-B379-D8868A1F9451}" type="presOf" srcId="{666B45CB-F853-4A1B-AA4A-8F381F0DAC04}" destId="{DF3DD06A-A0D6-4E8D-B19D-12187B4CE379}" srcOrd="0" destOrd="2" presId="urn:microsoft.com/office/officeart/2005/8/layout/hList1"/>
    <dgm:cxn modelId="{73C55026-96AB-469F-92F4-81535AA1B4AD}" type="presParOf" srcId="{A743E074-2A1C-4E66-86CC-48938CFA2C53}" destId="{DBBC3C45-A8B4-4F8A-9BC6-03636053E109}" srcOrd="0" destOrd="0" presId="urn:microsoft.com/office/officeart/2005/8/layout/hList1"/>
    <dgm:cxn modelId="{FBA06EF4-849D-4375-8E67-E478807625B7}" type="presParOf" srcId="{DBBC3C45-A8B4-4F8A-9BC6-03636053E109}" destId="{DD75D99D-3C72-4598-9FAB-537B873AAFB0}" srcOrd="0" destOrd="0" presId="urn:microsoft.com/office/officeart/2005/8/layout/hList1"/>
    <dgm:cxn modelId="{1E3885FF-8AEC-4F12-9A0F-D41803843BF1}" type="presParOf" srcId="{DBBC3C45-A8B4-4F8A-9BC6-03636053E109}" destId="{DF3DD06A-A0D6-4E8D-B19D-12187B4CE379}" srcOrd="1" destOrd="0" presId="urn:microsoft.com/office/officeart/2005/8/layout/hList1"/>
    <dgm:cxn modelId="{D29FEFF8-07FA-4AAE-AB81-9CB54B6B259C}" type="presParOf" srcId="{A743E074-2A1C-4E66-86CC-48938CFA2C53}" destId="{3AF7768A-5768-4A4E-9130-64796C82711D}" srcOrd="1" destOrd="0" presId="urn:microsoft.com/office/officeart/2005/8/layout/hList1"/>
    <dgm:cxn modelId="{F7260E0F-17F7-4A99-B085-F3FDC428F342}" type="presParOf" srcId="{A743E074-2A1C-4E66-86CC-48938CFA2C53}" destId="{DE05FAB7-119A-4F5D-870B-22A54202A123}" srcOrd="2" destOrd="0" presId="urn:microsoft.com/office/officeart/2005/8/layout/hList1"/>
    <dgm:cxn modelId="{31F956FA-84F1-4B94-BC4C-A2D4A7719FEB}" type="presParOf" srcId="{DE05FAB7-119A-4F5D-870B-22A54202A123}" destId="{4A088AFA-F2DE-4C99-B04E-624AC651458D}" srcOrd="0" destOrd="0" presId="urn:microsoft.com/office/officeart/2005/8/layout/hList1"/>
    <dgm:cxn modelId="{5F00E6DD-6255-456F-93BE-AC4A5CFA878E}" type="presParOf" srcId="{DE05FAB7-119A-4F5D-870B-22A54202A123}" destId="{70503CB4-7ED1-4C3E-9939-016F2BB77395}" srcOrd="1" destOrd="0" presId="urn:microsoft.com/office/officeart/2005/8/layout/hList1"/>
    <dgm:cxn modelId="{86000F12-0A44-4D15-B0F9-EEB888AA4536}" type="presParOf" srcId="{A743E074-2A1C-4E66-86CC-48938CFA2C53}" destId="{7F4680DB-C1BB-4B1F-84AB-0B28B46F61E1}" srcOrd="3" destOrd="0" presId="urn:microsoft.com/office/officeart/2005/8/layout/hList1"/>
    <dgm:cxn modelId="{75E95716-4826-4293-BDF2-178B802DE341}" type="presParOf" srcId="{A743E074-2A1C-4E66-86CC-48938CFA2C53}" destId="{B8FB7975-416E-4AA9-A9CB-9184327DE9DC}" srcOrd="4" destOrd="0" presId="urn:microsoft.com/office/officeart/2005/8/layout/hList1"/>
    <dgm:cxn modelId="{92D194A5-517F-4187-B92D-C594026F1BD1}" type="presParOf" srcId="{B8FB7975-416E-4AA9-A9CB-9184327DE9DC}" destId="{2B6B2403-F187-48C6-8599-03456DA6BCF2}" srcOrd="0" destOrd="0" presId="urn:microsoft.com/office/officeart/2005/8/layout/hList1"/>
    <dgm:cxn modelId="{1031F28B-6EE4-4845-BD7D-70DF6553EACF}" type="presParOf" srcId="{B8FB7975-416E-4AA9-A9CB-9184327DE9DC}" destId="{DF5596A7-CF4C-46F9-95B1-4F36D350111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75D99D-3C72-4598-9FAB-537B873AAFB0}">
      <dsp:nvSpPr>
        <dsp:cNvPr id="0" name=""/>
        <dsp:cNvSpPr/>
      </dsp:nvSpPr>
      <dsp:spPr>
        <a:xfrm>
          <a:off x="3443" y="352641"/>
          <a:ext cx="3357066" cy="6336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200" kern="1200"/>
            <a:t>Studenci:</a:t>
          </a:r>
          <a:endParaRPr lang="en-US" sz="2200" kern="1200"/>
        </a:p>
      </dsp:txBody>
      <dsp:txXfrm>
        <a:off x="3443" y="352641"/>
        <a:ext cx="3357066" cy="633600"/>
      </dsp:txXfrm>
    </dsp:sp>
    <dsp:sp modelId="{DF3DD06A-A0D6-4E8D-B19D-12187B4CE379}">
      <dsp:nvSpPr>
        <dsp:cNvPr id="0" name=""/>
        <dsp:cNvSpPr/>
      </dsp:nvSpPr>
      <dsp:spPr>
        <a:xfrm>
          <a:off x="3443" y="986241"/>
          <a:ext cx="3357066" cy="271755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200" kern="1200" dirty="0"/>
            <a:t>Nikodem Nokielski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200" kern="1200" dirty="0"/>
            <a:t>Piotr Karski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200" kern="1200" dirty="0"/>
            <a:t>Joanna Krzykawska-Szczepańska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200" kern="1200" dirty="0"/>
            <a:t>Julia Banaszkiewicz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200" kern="1200" dirty="0"/>
            <a:t>Robert </a:t>
          </a:r>
          <a:r>
            <a:rPr lang="pl-PL" sz="2200" kern="1200" dirty="0" err="1"/>
            <a:t>Dziembała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200" kern="1200" dirty="0"/>
            <a:t>Mateusz </a:t>
          </a:r>
          <a:r>
            <a:rPr lang="pl-PL" sz="2200" kern="1200" dirty="0" err="1"/>
            <a:t>Dratwiński</a:t>
          </a:r>
          <a:endParaRPr lang="en-US" sz="2200" kern="1200" dirty="0"/>
        </a:p>
      </dsp:txBody>
      <dsp:txXfrm>
        <a:off x="3443" y="986241"/>
        <a:ext cx="3357066" cy="2717550"/>
      </dsp:txXfrm>
    </dsp:sp>
    <dsp:sp modelId="{4A088AFA-F2DE-4C99-B04E-624AC651458D}">
      <dsp:nvSpPr>
        <dsp:cNvPr id="0" name=""/>
        <dsp:cNvSpPr/>
      </dsp:nvSpPr>
      <dsp:spPr>
        <a:xfrm>
          <a:off x="3830499" y="352641"/>
          <a:ext cx="3357066" cy="6336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200" kern="1200"/>
            <a:t>Uczennica ALO:</a:t>
          </a:r>
          <a:endParaRPr lang="en-US" sz="2200" kern="1200"/>
        </a:p>
      </dsp:txBody>
      <dsp:txXfrm>
        <a:off x="3830499" y="352641"/>
        <a:ext cx="3357066" cy="633600"/>
      </dsp:txXfrm>
    </dsp:sp>
    <dsp:sp modelId="{70503CB4-7ED1-4C3E-9939-016F2BB77395}">
      <dsp:nvSpPr>
        <dsp:cNvPr id="0" name=""/>
        <dsp:cNvSpPr/>
      </dsp:nvSpPr>
      <dsp:spPr>
        <a:xfrm>
          <a:off x="3830499" y="986241"/>
          <a:ext cx="3357066" cy="2717550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200" kern="1200"/>
            <a:t>Maja Rudnicka</a:t>
          </a:r>
          <a:endParaRPr lang="en-US" sz="2200" kern="1200"/>
        </a:p>
      </dsp:txBody>
      <dsp:txXfrm>
        <a:off x="3830499" y="986241"/>
        <a:ext cx="3357066" cy="2717550"/>
      </dsp:txXfrm>
    </dsp:sp>
    <dsp:sp modelId="{2B6B2403-F187-48C6-8599-03456DA6BCF2}">
      <dsp:nvSpPr>
        <dsp:cNvPr id="0" name=""/>
        <dsp:cNvSpPr/>
      </dsp:nvSpPr>
      <dsp:spPr>
        <a:xfrm>
          <a:off x="7657555" y="352641"/>
          <a:ext cx="3357066" cy="63360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200" kern="1200"/>
            <a:t>Opiekunowie:</a:t>
          </a:r>
          <a:endParaRPr lang="en-US" sz="2200" kern="1200"/>
        </a:p>
      </dsp:txBody>
      <dsp:txXfrm>
        <a:off x="7657555" y="352641"/>
        <a:ext cx="3357066" cy="633600"/>
      </dsp:txXfrm>
    </dsp:sp>
    <dsp:sp modelId="{DF5596A7-CF4C-46F9-95B1-4F36D3501114}">
      <dsp:nvSpPr>
        <dsp:cNvPr id="0" name=""/>
        <dsp:cNvSpPr/>
      </dsp:nvSpPr>
      <dsp:spPr>
        <a:xfrm>
          <a:off x="7657555" y="986241"/>
          <a:ext cx="3357066" cy="2717550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200" kern="1200" dirty="0"/>
            <a:t>Dr inż. Marzena Kłusek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200" kern="1200"/>
            <a:t>Dr hab. inż. Danuta J. Michczyńska</a:t>
          </a:r>
          <a:endParaRPr lang="en-US" sz="2200" kern="120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200" kern="1200"/>
            <a:t>Dr Fatima Pawełczyk</a:t>
          </a:r>
          <a:endParaRPr lang="en-US" sz="2200" kern="120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200" kern="1200" dirty="0"/>
            <a:t>Mgr inż. Maksymilian Jędrzejowski</a:t>
          </a:r>
          <a:endParaRPr lang="en-US" sz="2200" kern="1200" dirty="0"/>
        </a:p>
      </dsp:txBody>
      <dsp:txXfrm>
        <a:off x="7657555" y="986241"/>
        <a:ext cx="3357066" cy="27175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4E2EB-F714-41CB-88F2-8764BF9F249F}" type="datetimeFigureOut">
              <a:rPr lang="pl-PL" smtClean="0"/>
              <a:t>22.02.2024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9F247-61B7-46F5-AA6B-D53A478F613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45143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4E2EB-F714-41CB-88F2-8764BF9F249F}" type="datetimeFigureOut">
              <a:rPr lang="pl-PL" smtClean="0"/>
              <a:t>22.02.2024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9F247-61B7-46F5-AA6B-D53A478F613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98910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4E2EB-F714-41CB-88F2-8764BF9F249F}" type="datetimeFigureOut">
              <a:rPr lang="pl-PL" smtClean="0"/>
              <a:t>22.02.2024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9F247-61B7-46F5-AA6B-D53A478F613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095832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4E2EB-F714-41CB-88F2-8764BF9F249F}" type="datetimeFigureOut">
              <a:rPr lang="pl-PL" smtClean="0"/>
              <a:t>22.02.2024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9F247-61B7-46F5-AA6B-D53A478F6136}" type="slidenum">
              <a:rPr lang="pl-PL" smtClean="0"/>
              <a:t>‹#›</a:t>
            </a:fld>
            <a:endParaRPr lang="pl-PL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139195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4E2EB-F714-41CB-88F2-8764BF9F249F}" type="datetimeFigureOut">
              <a:rPr lang="pl-PL" smtClean="0"/>
              <a:t>22.02.2024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9F247-61B7-46F5-AA6B-D53A478F613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434711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4E2EB-F714-41CB-88F2-8764BF9F249F}" type="datetimeFigureOut">
              <a:rPr lang="pl-PL" smtClean="0"/>
              <a:t>22.02.2024</a:t>
            </a:fld>
            <a:endParaRPr lang="pl-P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9F247-61B7-46F5-AA6B-D53A478F613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373110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4E2EB-F714-41CB-88F2-8764BF9F249F}" type="datetimeFigureOut">
              <a:rPr lang="pl-PL" smtClean="0"/>
              <a:t>22.02.2024</a:t>
            </a:fld>
            <a:endParaRPr lang="pl-P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9F247-61B7-46F5-AA6B-D53A478F613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765203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4E2EB-F714-41CB-88F2-8764BF9F249F}" type="datetimeFigureOut">
              <a:rPr lang="pl-PL" smtClean="0"/>
              <a:t>22.02.2024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9F247-61B7-46F5-AA6B-D53A478F613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391438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4E2EB-F714-41CB-88F2-8764BF9F249F}" type="datetimeFigureOut">
              <a:rPr lang="pl-PL" smtClean="0"/>
              <a:t>22.02.2024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9F247-61B7-46F5-AA6B-D53A478F613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47669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4E2EB-F714-41CB-88F2-8764BF9F249F}" type="datetimeFigureOut">
              <a:rPr lang="pl-PL" smtClean="0"/>
              <a:t>22.02.2024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9F247-61B7-46F5-AA6B-D53A478F613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4268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4E2EB-F714-41CB-88F2-8764BF9F249F}" type="datetimeFigureOut">
              <a:rPr lang="pl-PL" smtClean="0"/>
              <a:t>22.02.2024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9F247-61B7-46F5-AA6B-D53A478F613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05859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4E2EB-F714-41CB-88F2-8764BF9F249F}" type="datetimeFigureOut">
              <a:rPr lang="pl-PL" smtClean="0"/>
              <a:t>22.02.2024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9F247-61B7-46F5-AA6B-D53A478F613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3245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4E2EB-F714-41CB-88F2-8764BF9F249F}" type="datetimeFigureOut">
              <a:rPr lang="pl-PL" smtClean="0"/>
              <a:t>22.02.2024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9F247-61B7-46F5-AA6B-D53A478F613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54401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4E2EB-F714-41CB-88F2-8764BF9F249F}" type="datetimeFigureOut">
              <a:rPr lang="pl-PL" smtClean="0"/>
              <a:t>22.02.2024</a:t>
            </a:fld>
            <a:endParaRPr lang="pl-PL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9F247-61B7-46F5-AA6B-D53A478F613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60023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4E2EB-F714-41CB-88F2-8764BF9F249F}" type="datetimeFigureOut">
              <a:rPr lang="pl-PL" smtClean="0"/>
              <a:t>22.02.2024</a:t>
            </a:fld>
            <a:endParaRPr lang="pl-PL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9F247-61B7-46F5-AA6B-D53A478F613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2913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4E2EB-F714-41CB-88F2-8764BF9F249F}" type="datetimeFigureOut">
              <a:rPr lang="pl-PL" smtClean="0"/>
              <a:t>22.02.2024</a:t>
            </a:fld>
            <a:endParaRPr lang="pl-PL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9F247-61B7-46F5-AA6B-D53A478F613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3440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4E2EB-F714-41CB-88F2-8764BF9F249F}" type="datetimeFigureOut">
              <a:rPr lang="pl-PL" smtClean="0"/>
              <a:t>22.02.2024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9F247-61B7-46F5-AA6B-D53A478F613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99071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A94E2EB-F714-41CB-88F2-8764BF9F249F}" type="datetimeFigureOut">
              <a:rPr lang="pl-PL" smtClean="0"/>
              <a:t>22.02.2024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D9F247-61B7-46F5-AA6B-D53A478F613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998963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9EA7C6C-5225-F0FE-0E83-78393C1C414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/>
              <a:t>Inkubator dla roślin i grzybów, symulujący skrajne warunki środowiskowe</a:t>
            </a:r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12261C6F-12C3-379B-0542-0923974197D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l-PL" sz="3600" b="1" dirty="0"/>
              <a:t>projekt PBL</a:t>
            </a:r>
            <a:endParaRPr lang="pl-PL" sz="3600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9C48852C-AC01-714E-335C-10A66E1BD2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0375" y="3129317"/>
            <a:ext cx="3800475" cy="3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9829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EE7CE4E-CE53-2539-8541-EF00B85BF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Materiały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A396207-05CC-C654-824B-C1EE4251B8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2" y="1654097"/>
            <a:ext cx="5112000" cy="638327"/>
          </a:xfrm>
        </p:spPr>
        <p:txBody>
          <a:bodyPr/>
          <a:lstStyle/>
          <a:p>
            <a:r>
              <a:rPr lang="pl-PL" b="1" dirty="0"/>
              <a:t>Badania wytrzymałości </a:t>
            </a:r>
            <a:r>
              <a:rPr lang="pl-PL" b="1" dirty="0" err="1"/>
              <a:t>filamentu</a:t>
            </a:r>
            <a:endParaRPr lang="pl-PL" b="1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438BCF5A-208B-6293-58F6-067AEBBA02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776492"/>
            <a:ext cx="5112000" cy="4400190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5A4394A8-E93F-3BFF-130D-21E981D4C0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7976" y="2555988"/>
            <a:ext cx="3810000" cy="330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2347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691AE7E-62DF-1912-36ED-3F4EF1588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Osiągnięte kamienie milowe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3E25B30-1B44-3F22-DAAE-8A558F79E6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Projekt części mechanicznej, hydraulicznej, pneumatycznej oraz układów automatyki urządzenia.</a:t>
            </a:r>
          </a:p>
          <a:p>
            <a:r>
              <a:rPr lang="pl-PL" dirty="0"/>
              <a:t>Wykonanie elementów według wcześniej opracowanego projektu.</a:t>
            </a:r>
          </a:p>
          <a:p>
            <a:r>
              <a:rPr lang="pl-PL" dirty="0"/>
              <a:t>Testy urządzenia, kalibracja układów automatyki.</a:t>
            </a:r>
          </a:p>
          <a:p>
            <a:r>
              <a:rPr lang="pl-PL" dirty="0"/>
              <a:t>Opracowanie wyników i ich prezentacja na międzynarodowej konferencji „</a:t>
            </a:r>
            <a:r>
              <a:rPr lang="en-US" dirty="0"/>
              <a:t>International Students Scientific Conference TalentDetector2024”</a:t>
            </a:r>
            <a:r>
              <a:rPr lang="pl-PL" dirty="0"/>
              <a:t>.</a:t>
            </a:r>
          </a:p>
          <a:p>
            <a:r>
              <a:rPr lang="pl-PL" dirty="0"/>
              <a:t>Publikacja naukowa.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478641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CE55C6B-03E6-CD86-52B9-D7F850D39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Wystąpienie konferencyjne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26B9A8D-F17E-F196-6F85-9FB2E7CC8E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132" y="1413164"/>
            <a:ext cx="9404722" cy="4835235"/>
          </a:xfrm>
        </p:spPr>
        <p:txBody>
          <a:bodyPr/>
          <a:lstStyle/>
          <a:p>
            <a:r>
              <a:rPr lang="pl-PL" dirty="0"/>
              <a:t>Konferencja: International </a:t>
            </a:r>
            <a:r>
              <a:rPr lang="pl-PL" dirty="0" err="1"/>
              <a:t>Students</a:t>
            </a:r>
            <a:r>
              <a:rPr lang="pl-PL" dirty="0"/>
              <a:t> </a:t>
            </a:r>
            <a:r>
              <a:rPr lang="pl-PL" dirty="0" err="1"/>
              <a:t>Scientific</a:t>
            </a:r>
            <a:r>
              <a:rPr lang="pl-PL" dirty="0"/>
              <a:t> Conference: Talent </a:t>
            </a:r>
            <a:r>
              <a:rPr lang="pl-PL" dirty="0" err="1"/>
              <a:t>Detector</a:t>
            </a:r>
            <a:r>
              <a:rPr lang="pl-PL" dirty="0"/>
              <a:t> Winter 2024. </a:t>
            </a:r>
          </a:p>
          <a:p>
            <a:r>
              <a:rPr lang="pl-PL" dirty="0"/>
              <a:t>Tytuł wystąpienia: Influence of Wall </a:t>
            </a:r>
            <a:r>
              <a:rPr lang="pl-PL" dirty="0" err="1"/>
              <a:t>Perimeters</a:t>
            </a:r>
            <a:r>
              <a:rPr lang="pl-PL" dirty="0"/>
              <a:t> and Printing </a:t>
            </a:r>
            <a:r>
              <a:rPr lang="pl-PL" dirty="0" err="1"/>
              <a:t>Temperature</a:t>
            </a:r>
            <a:r>
              <a:rPr lang="pl-PL" dirty="0"/>
              <a:t> on </a:t>
            </a:r>
            <a:r>
              <a:rPr lang="pl-PL" dirty="0" err="1"/>
              <a:t>Tensile</a:t>
            </a:r>
            <a:r>
              <a:rPr lang="pl-PL" dirty="0"/>
              <a:t> </a:t>
            </a:r>
            <a:r>
              <a:rPr lang="pl-PL" dirty="0" err="1"/>
              <a:t>Properties</a:t>
            </a:r>
            <a:r>
              <a:rPr lang="pl-PL" dirty="0"/>
              <a:t> of 3D </a:t>
            </a:r>
            <a:r>
              <a:rPr lang="pl-PL" dirty="0" err="1"/>
              <a:t>Printed</a:t>
            </a:r>
            <a:r>
              <a:rPr lang="pl-PL" dirty="0"/>
              <a:t> PLA Test </a:t>
            </a:r>
            <a:r>
              <a:rPr lang="pl-PL" dirty="0" err="1"/>
              <a:t>Specimens</a:t>
            </a:r>
            <a:r>
              <a:rPr lang="pl-PL" dirty="0"/>
              <a:t>. </a:t>
            </a:r>
          </a:p>
          <a:p>
            <a:r>
              <a:rPr lang="pl-PL" dirty="0"/>
              <a:t>Osoba referująca: Piotr Karski.</a:t>
            </a:r>
          </a:p>
          <a:p>
            <a:r>
              <a:rPr lang="pl-PL" dirty="0"/>
              <a:t>Autorzy: Karski P, Nokielski N, Krzykawska-Szczepańska J, </a:t>
            </a:r>
            <a:r>
              <a:rPr lang="pl-PL" dirty="0" err="1"/>
              <a:t>Dziembała</a:t>
            </a:r>
            <a:r>
              <a:rPr lang="pl-PL" dirty="0"/>
              <a:t> R, </a:t>
            </a:r>
            <a:r>
              <a:rPr lang="pl-PL" dirty="0" err="1"/>
              <a:t>Dratwiński</a:t>
            </a:r>
            <a:r>
              <a:rPr lang="pl-PL" dirty="0"/>
              <a:t> M, Banaszkiewicz J, Rudnicka M,  </a:t>
            </a:r>
            <a:r>
              <a:rPr lang="pl-PL" dirty="0" err="1"/>
              <a:t>Ptaszny</a:t>
            </a:r>
            <a:r>
              <a:rPr lang="pl-PL" dirty="0"/>
              <a:t> J, Pawełczyk F, Kłusek M, Michczyńska DJ, Jędrzejowski M.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FEFE833C-543A-4356-E658-F36C9F75D6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59" b="4219"/>
          <a:stretch/>
        </p:blipFill>
        <p:spPr>
          <a:xfrm>
            <a:off x="4188340" y="4470416"/>
            <a:ext cx="7358528" cy="2225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8421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06EC29D-4BF9-CBFD-88F9-9D89DFD28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Publikacja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B9B2FD1-B82B-03E7-E13F-02BBF4E36C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004" y="1853248"/>
            <a:ext cx="6005945" cy="4195481"/>
          </a:xfrm>
        </p:spPr>
        <p:txBody>
          <a:bodyPr>
            <a:normAutofit/>
          </a:bodyPr>
          <a:lstStyle/>
          <a:p>
            <a:r>
              <a:rPr lang="pl-PL" dirty="0"/>
              <a:t>Karski P, Nokielski N, Krzykawska-Szczepańska J, </a:t>
            </a:r>
            <a:r>
              <a:rPr lang="pl-PL" dirty="0" err="1"/>
              <a:t>Dziembała</a:t>
            </a:r>
            <a:r>
              <a:rPr lang="pl-PL" dirty="0"/>
              <a:t> R, </a:t>
            </a:r>
            <a:r>
              <a:rPr lang="pl-PL" dirty="0" err="1"/>
              <a:t>Dratwiński</a:t>
            </a:r>
            <a:r>
              <a:rPr lang="pl-PL" dirty="0"/>
              <a:t> M, Banaszkiewicz J, Rudnicka M,  </a:t>
            </a:r>
            <a:r>
              <a:rPr lang="pl-PL" dirty="0" err="1"/>
              <a:t>Ptaszny</a:t>
            </a:r>
            <a:r>
              <a:rPr lang="pl-PL" dirty="0"/>
              <a:t> J, Pawełczyk F, Kłusek M, Michczyńska DJ, Jędrzejowski M. 2024. Influence of Wall </a:t>
            </a:r>
            <a:r>
              <a:rPr lang="pl-PL" dirty="0" err="1"/>
              <a:t>Perimeters</a:t>
            </a:r>
            <a:r>
              <a:rPr lang="pl-PL" dirty="0"/>
              <a:t> and Printing </a:t>
            </a:r>
            <a:r>
              <a:rPr lang="pl-PL" dirty="0" err="1"/>
              <a:t>Temperature</a:t>
            </a:r>
            <a:r>
              <a:rPr lang="pl-PL" dirty="0"/>
              <a:t> on </a:t>
            </a:r>
            <a:r>
              <a:rPr lang="pl-PL" dirty="0" err="1"/>
              <a:t>Tensile</a:t>
            </a:r>
            <a:r>
              <a:rPr lang="pl-PL" dirty="0"/>
              <a:t> </a:t>
            </a:r>
            <a:r>
              <a:rPr lang="pl-PL" dirty="0" err="1"/>
              <a:t>Properties</a:t>
            </a:r>
            <a:r>
              <a:rPr lang="pl-PL" dirty="0"/>
              <a:t> of 3D </a:t>
            </a:r>
            <a:r>
              <a:rPr lang="pl-PL" dirty="0" err="1"/>
              <a:t>Printed</a:t>
            </a:r>
            <a:r>
              <a:rPr lang="pl-PL" dirty="0"/>
              <a:t> PLA Test </a:t>
            </a:r>
            <a:r>
              <a:rPr lang="pl-PL" dirty="0" err="1"/>
              <a:t>Specimens</a:t>
            </a:r>
            <a:r>
              <a:rPr lang="pl-PL" dirty="0"/>
              <a:t>. In: </a:t>
            </a:r>
            <a:r>
              <a:rPr lang="pl-PL" dirty="0" err="1"/>
              <a:t>Bonek</a:t>
            </a:r>
            <a:r>
              <a:rPr lang="pl-PL" dirty="0"/>
              <a:t> M, </a:t>
            </a:r>
            <a:r>
              <a:rPr lang="pl-PL" dirty="0" err="1"/>
              <a:t>editor</a:t>
            </a:r>
            <a:r>
              <a:rPr lang="pl-PL" dirty="0"/>
              <a:t>. TalentDetector2024_Winter: International </a:t>
            </a:r>
            <a:r>
              <a:rPr lang="pl-PL" dirty="0" err="1"/>
              <a:t>Students</a:t>
            </a:r>
            <a:r>
              <a:rPr lang="pl-PL" dirty="0"/>
              <a:t> </a:t>
            </a:r>
            <a:r>
              <a:rPr lang="pl-PL" dirty="0" err="1"/>
              <a:t>Scientific</a:t>
            </a:r>
            <a:r>
              <a:rPr lang="pl-PL" dirty="0"/>
              <a:t> Conference, 26th January 2023. p. 241–248.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A3058B01-8990-7E39-4457-813F8AD483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9541" y="1319212"/>
            <a:ext cx="5549600" cy="5475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0685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1D11E9E-3C59-606A-9D80-10DB84C69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>
            <a:normAutofit/>
          </a:bodyPr>
          <a:lstStyle/>
          <a:p>
            <a:r>
              <a:rPr lang="pl-PL" dirty="0"/>
              <a:t>Skład zespołu</a:t>
            </a:r>
          </a:p>
        </p:txBody>
      </p:sp>
      <p:graphicFrame>
        <p:nvGraphicFramePr>
          <p:cNvPr id="5" name="Symbol zastępczy zawartości 2">
            <a:extLst>
              <a:ext uri="{FF2B5EF4-FFF2-40B4-BE49-F238E27FC236}">
                <a16:creationId xmlns:a16="http://schemas.microsoft.com/office/drawing/2014/main" id="{5A455B94-C6C2-E26F-6625-70292CD5067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0884912"/>
              </p:ext>
            </p:extLst>
          </p:nvPr>
        </p:nvGraphicFramePr>
        <p:xfrm>
          <a:off x="646110" y="1433501"/>
          <a:ext cx="11018065" cy="40564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pole tekstowe 2">
            <a:extLst>
              <a:ext uri="{FF2B5EF4-FFF2-40B4-BE49-F238E27FC236}">
                <a16:creationId xmlns:a16="http://schemas.microsoft.com/office/drawing/2014/main" id="{C7D4B01D-C42C-7573-8707-3466C9C13D2E}"/>
              </a:ext>
            </a:extLst>
          </p:cNvPr>
          <p:cNvSpPr txBox="1"/>
          <p:nvPr/>
        </p:nvSpPr>
        <p:spPr>
          <a:xfrm>
            <a:off x="646109" y="5725391"/>
            <a:ext cx="104270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/>
              <a:t>Konsultant: Profesor Tomasz Skalski z Centrum Biotechnologii Politechniki Śląskiej oraz z Wydziału Biologii i Nauk o Ziemi Uniwersytetu Jagiellońskiego </a:t>
            </a:r>
          </a:p>
        </p:txBody>
      </p:sp>
    </p:spTree>
    <p:extLst>
      <p:ext uri="{BB962C8B-B14F-4D97-AF65-F5344CB8AC3E}">
        <p14:creationId xmlns:p14="http://schemas.microsoft.com/office/powerpoint/2010/main" val="28389136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8ACCEA5-B8CD-2CE0-FE6A-7C74437E8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Wsparcie merytoryczne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154D4CC-27A8-5363-DEE0-4BDE485104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Wsparcia merytorycznego w trakcie trwania projektu udzieliła firma: APA sp. z o. o., ul. Tarnogórska 251, 44-105 Gliwice. </a:t>
            </a:r>
          </a:p>
          <a:p>
            <a:r>
              <a:rPr lang="pl-PL" dirty="0"/>
              <a:t>Firma zajmuje się automatyką przemysłową oraz systemami zarządzania budynkami. </a:t>
            </a:r>
          </a:p>
          <a:p>
            <a:r>
              <a:rPr lang="pl-PL" dirty="0"/>
              <a:t>Firma udostępniła swój system magazynowania oraz wizualizacji danych, a także pomoc w skonfigurowaniu inkubatora. </a:t>
            </a:r>
          </a:p>
          <a:p>
            <a:r>
              <a:rPr lang="pl-PL" dirty="0"/>
              <a:t>Dodatkowo firma posłużyła również pomocą merytoryczną w zakresie doboru </a:t>
            </a:r>
            <a:r>
              <a:rPr lang="pl-PL" dirty="0" err="1"/>
              <a:t>sensoryki</a:t>
            </a:r>
            <a:r>
              <a:rPr lang="pl-PL" dirty="0"/>
              <a:t> oraz projektu systemów automatyki.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C2DBEC28-89CD-C38D-D17E-E1E9BA8DBB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3928" y="5126657"/>
            <a:ext cx="5448300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2313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7A9C71E-85FA-AF0A-5E6C-C57F89108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Cel projektu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8A4647E-EAF5-4331-BC7D-6245E2AC14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l-PL" dirty="0"/>
              <a:t>Celem projektu jest zaprojektowanie i zbudowanie prototypu inkubatora dla roślin i grzybów. </a:t>
            </a:r>
          </a:p>
          <a:p>
            <a:pPr algn="just"/>
            <a:r>
              <a:rPr lang="pl-PL" dirty="0"/>
              <a:t>Inkubator będzie urządzeniem, które umożliwi badania nad rozwojem roślin i grzybów w niekorzystnych warunkach środowiskowych, takich jak gwałtowne zmiany temperatury, nieregularne opady atmosferyczne, niestandardowy skład atmosfery, wzrost próbki w napromieniowanej lub wyjałowionej glebie, zmienny poziom naświetlenia.</a:t>
            </a:r>
          </a:p>
          <a:p>
            <a:pPr algn="just"/>
            <a:r>
              <a:rPr lang="pl-PL" dirty="0"/>
              <a:t>Dodatkowo do inkubatora można wprowadzać próbki ziemi </a:t>
            </a:r>
            <a:br>
              <a:rPr lang="pl-PL" dirty="0"/>
            </a:br>
            <a:r>
              <a:rPr lang="pl-PL" dirty="0"/>
              <a:t>z terenów skażonych i napromieniowanych radioaktywnie.</a:t>
            </a:r>
          </a:p>
        </p:txBody>
      </p:sp>
    </p:spTree>
    <p:extLst>
      <p:ext uri="{BB962C8B-B14F-4D97-AF65-F5344CB8AC3E}">
        <p14:creationId xmlns:p14="http://schemas.microsoft.com/office/powerpoint/2010/main" val="23894860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FE8EBBD-B4DE-FE38-D16D-89A5D50C4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668" y="629266"/>
            <a:ext cx="6249784" cy="1641986"/>
          </a:xfrm>
        </p:spPr>
        <p:txBody>
          <a:bodyPr>
            <a:normAutofit/>
          </a:bodyPr>
          <a:lstStyle/>
          <a:p>
            <a:r>
              <a:rPr lang="pl-PL" dirty="0"/>
              <a:t>Dlaczego taki projekt?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62936514-9E41-39B8-7825-2CA998EE81A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190" r="18738" b="2"/>
          <a:stretch/>
        </p:blipFill>
        <p:spPr>
          <a:xfrm>
            <a:off x="7548152" y="10"/>
            <a:ext cx="4646658" cy="6857990"/>
          </a:xfrm>
          <a:prstGeom prst="rect">
            <a:avLst/>
          </a:prstGeom>
        </p:spPr>
      </p:pic>
      <p:sp>
        <p:nvSpPr>
          <p:cNvPr id="12" name="Rectangle 9">
            <a:extLst>
              <a:ext uri="{FF2B5EF4-FFF2-40B4-BE49-F238E27FC236}">
                <a16:creationId xmlns:a16="http://schemas.microsoft.com/office/drawing/2014/main" id="{4554089D-779D-46F6-81CB-EA9C126939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50A2E4E-8353-8E5C-9045-E7B2A1057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667" y="1548246"/>
            <a:ext cx="6612577" cy="4700154"/>
          </a:xfrm>
        </p:spPr>
        <p:txBody>
          <a:bodyPr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pl-PL" dirty="0"/>
              <a:t>Ze względu na szeroką dyskusję dotyczącą upraw roślin w przestrzeni kosmicznej, a także z uwagi na pogarszające się warunki środowiskowe na Ziemi, pojawił się pomysł, aby sprawdzić, jak różne rodzaje roślin i grzybów wzrastają w niekorzystnych warunkach środowiskowych. Aby móc jednoznacznie stwierdzić, jak badana roślina radzi sobie z takimi warunkami, proces wzrostu powinien być ciągle monitorowany, co nie jest możliwe w otwartej przestrzeni. </a:t>
            </a:r>
          </a:p>
          <a:p>
            <a:pPr algn="just">
              <a:lnSpc>
                <a:spcPct val="90000"/>
              </a:lnSpc>
            </a:pPr>
            <a:r>
              <a:rPr lang="pl-PL" dirty="0"/>
              <a:t>Z tego powodu założeniem projektu jest budowa urządzenia, za pomocą którego warunki środowiskowe będą dokładnie kontrolowane. </a:t>
            </a:r>
          </a:p>
        </p:txBody>
      </p:sp>
    </p:spTree>
    <p:extLst>
      <p:ext uri="{BB962C8B-B14F-4D97-AF65-F5344CB8AC3E}">
        <p14:creationId xmlns:p14="http://schemas.microsoft.com/office/powerpoint/2010/main" val="20639207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92D42CE-F22E-ED83-ABE5-06ADA7219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Założenia warunków badań w inkubatorze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A09E0D2-FCC6-B1E7-E386-FF7C586F1B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91200" y="1825625"/>
            <a:ext cx="5562600" cy="4351338"/>
          </a:xfrm>
        </p:spPr>
        <p:txBody>
          <a:bodyPr>
            <a:normAutofit fontScale="85000" lnSpcReduction="10000"/>
          </a:bodyPr>
          <a:lstStyle/>
          <a:p>
            <a:endParaRPr lang="pl-PL" dirty="0"/>
          </a:p>
          <a:p>
            <a:r>
              <a:rPr lang="pl-PL" dirty="0"/>
              <a:t>Najlepsza roślina do uprawy pod hydroponikę - </a:t>
            </a:r>
            <a:r>
              <a:rPr lang="pl-PL" i="1" dirty="0"/>
              <a:t>Dracena </a:t>
            </a:r>
            <a:r>
              <a:rPr lang="pl-PL" i="1" dirty="0" err="1"/>
              <a:t>fragrans</a:t>
            </a:r>
            <a:r>
              <a:rPr lang="pl-PL" i="1" dirty="0"/>
              <a:t> </a:t>
            </a:r>
            <a:r>
              <a:rPr lang="pl-PL" dirty="0"/>
              <a:t>(dracena wonna).</a:t>
            </a:r>
          </a:p>
          <a:p>
            <a:r>
              <a:rPr lang="pl-PL" dirty="0"/>
              <a:t>Oświetlenie: jasne, dobrze oświetlone miejsce, lecz nie bezpośrednio pod działaniem promieni słonecznych; duża ilość światła rozproszonego.</a:t>
            </a:r>
          </a:p>
          <a:p>
            <a:r>
              <a:rPr lang="pl-PL" dirty="0"/>
              <a:t>Nawadnianie: gleba powinna być równomiernie wilgotna, lecz nie podmokła; jeżeli roślinę się przesuszy, to powstaną brązowe plamki na końcu liścia.</a:t>
            </a:r>
          </a:p>
          <a:p>
            <a:r>
              <a:rPr lang="pl-PL" dirty="0"/>
              <a:t>Nawozy: bogata organicznie gleba.</a:t>
            </a:r>
          </a:p>
          <a:p>
            <a:r>
              <a:rPr lang="pl-PL" dirty="0"/>
              <a:t> Wilgotność: poziom pomiędzy 40%-50% (odpowiednio do naturalnego środowiska występowania rośliny).</a:t>
            </a:r>
          </a:p>
          <a:p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1F1D9D82-D2AE-B890-76AC-46C9D4DD6E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20203"/>
            <a:ext cx="4953000" cy="430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5031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533DF1F-0CF3-3095-BB7F-CD18FE5AB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Metody realizacji projektu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F381B74-660C-20C8-DFFA-EBB9376BDB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Projekt techniczny urządzenia (zaplanowanie działania układów mechanicznych).</a:t>
            </a:r>
          </a:p>
          <a:p>
            <a:r>
              <a:rPr lang="pl-PL" dirty="0"/>
              <a:t>Projekt układów automatyki urządzenia.</a:t>
            </a:r>
          </a:p>
          <a:p>
            <a:r>
              <a:rPr lang="pl-PL" dirty="0"/>
              <a:t>Analizy numeryczne modelu, np. wytrzymałościowe.</a:t>
            </a:r>
          </a:p>
          <a:p>
            <a:r>
              <a:rPr lang="pl-PL" dirty="0"/>
              <a:t>Projekt instalacji hydraulicznej oraz pneumatycznej.</a:t>
            </a:r>
          </a:p>
          <a:p>
            <a:r>
              <a:rPr lang="pl-PL" dirty="0"/>
              <a:t>Wykonanie odpowiednich elementów według projektu.</a:t>
            </a:r>
          </a:p>
          <a:p>
            <a:r>
              <a:rPr lang="pl-PL" dirty="0"/>
              <a:t>Dobór odpowiednich substancji odżywczych oraz rodzajów zanieczyszczeń, które będą aplikowane do gleby w trakcie testów.</a:t>
            </a:r>
          </a:p>
          <a:p>
            <a:r>
              <a:rPr lang="pl-PL" dirty="0"/>
              <a:t>Opracowanie wyników.</a:t>
            </a:r>
          </a:p>
          <a:p>
            <a:r>
              <a:rPr lang="pl-PL" dirty="0"/>
              <a:t>Prezentacja wyników na konferencji oraz publikacja artykułu.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885399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285629C-4211-6B9B-3F2C-80F5F832E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Mechanika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1E474EA-E875-60B4-DA9D-4B58B6B71C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1688" y="1479278"/>
            <a:ext cx="9110546" cy="4769121"/>
          </a:xfrm>
        </p:spPr>
        <p:txBody>
          <a:bodyPr>
            <a:normAutofit/>
          </a:bodyPr>
          <a:lstStyle/>
          <a:p>
            <a:r>
              <a:rPr lang="pl-PL" b="1" dirty="0"/>
              <a:t>System wentylacji inkubatora </a:t>
            </a:r>
          </a:p>
          <a:p>
            <a:pPr marL="0" indent="0">
              <a:buNone/>
            </a:pPr>
            <a:r>
              <a:rPr lang="pl-PL" dirty="0"/>
              <a:t>Elementy mechaniczne wykorzystywane w konstrukcji Inkubatora zostały zaprojektowane przy użyciu oprogramowania Fusion360. Wentylator wykonany z badanego wcześniej </a:t>
            </a:r>
            <a:r>
              <a:rPr lang="pl-PL" dirty="0" err="1"/>
              <a:t>filamentu</a:t>
            </a:r>
            <a:r>
              <a:rPr lang="pl-PL" dirty="0"/>
              <a:t> ma służyć do zapewnienia właściwego przepływu powietrza.</a:t>
            </a:r>
          </a:p>
          <a:p>
            <a:pPr marL="0" indent="0">
              <a:buNone/>
            </a:pPr>
            <a:endParaRPr lang="pl-PL" dirty="0"/>
          </a:p>
          <a:p>
            <a:r>
              <a:rPr lang="pl-PL" b="1" dirty="0"/>
              <a:t>System podawania substancji odżywczych</a:t>
            </a:r>
          </a:p>
          <a:p>
            <a:pPr marL="0" indent="0">
              <a:buNone/>
            </a:pPr>
            <a:r>
              <a:rPr lang="pl-PL" dirty="0"/>
              <a:t>System pomp </a:t>
            </a:r>
            <a:r>
              <a:rPr lang="pl-PL" dirty="0" err="1"/>
              <a:t>strzykawkowych</a:t>
            </a:r>
            <a:r>
              <a:rPr lang="pl-PL" dirty="0"/>
              <a:t> ma na celu regularne podawanie substancji odżywczych badanym próbkom. Oprogramowanie zapewnia automatyczne podanie substancji. Istnieje również możliwość zdalnej zmiany wcześniej zaprogramowanych instrukcji.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09A4ECA3-BB07-8973-50A9-9A21674355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589" y="1479278"/>
            <a:ext cx="2232000" cy="1954416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D60D3273-CDB9-9109-A9FC-854DD1728F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590" y="3534938"/>
            <a:ext cx="2232000" cy="188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480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560A0B1-5B6C-BA65-7D7E-9656687EBD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Elektronika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69F9E750-D172-7624-4FA7-6E7A6590DB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9864" y="1494320"/>
            <a:ext cx="5112000" cy="4468172"/>
          </a:xfrm>
        </p:spPr>
      </p:pic>
      <p:sp>
        <p:nvSpPr>
          <p:cNvPr id="6" name="Symbol zastępczy zawartości 2">
            <a:extLst>
              <a:ext uri="{FF2B5EF4-FFF2-40B4-BE49-F238E27FC236}">
                <a16:creationId xmlns:a16="http://schemas.microsoft.com/office/drawing/2014/main" id="{E1E02CCD-65CB-D365-B3D4-7E7459EBFD2D}"/>
              </a:ext>
            </a:extLst>
          </p:cNvPr>
          <p:cNvSpPr txBox="1">
            <a:spLocks/>
          </p:cNvSpPr>
          <p:nvPr/>
        </p:nvSpPr>
        <p:spPr>
          <a:xfrm>
            <a:off x="5798635" y="3267404"/>
            <a:ext cx="5816121" cy="6404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pl-PL" b="1" dirty="0"/>
              <a:t>Schemat sterowania silnikami do pompy</a:t>
            </a:r>
          </a:p>
        </p:txBody>
      </p:sp>
    </p:spTree>
    <p:extLst>
      <p:ext uri="{BB962C8B-B14F-4D97-AF65-F5344CB8AC3E}">
        <p14:creationId xmlns:p14="http://schemas.microsoft.com/office/powerpoint/2010/main" val="6738757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on">
  <a:themeElements>
    <a:clrScheme name="J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J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J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107</TotalTime>
  <Words>743</Words>
  <Application>Microsoft Office PowerPoint</Application>
  <PresentationFormat>Panoramiczny</PresentationFormat>
  <Paragraphs>69</Paragraphs>
  <Slides>13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7" baseType="lpstr">
      <vt:lpstr>Arial</vt:lpstr>
      <vt:lpstr>Century Gothic</vt:lpstr>
      <vt:lpstr>Wingdings 3</vt:lpstr>
      <vt:lpstr>Jon</vt:lpstr>
      <vt:lpstr>Inkubator dla roślin i grzybów, symulujący skrajne warunki środowiskowe</vt:lpstr>
      <vt:lpstr>Skład zespołu</vt:lpstr>
      <vt:lpstr>Wsparcie merytoryczne</vt:lpstr>
      <vt:lpstr>Cel projektu</vt:lpstr>
      <vt:lpstr>Dlaczego taki projekt?</vt:lpstr>
      <vt:lpstr>Założenia warunków badań w inkubatorze</vt:lpstr>
      <vt:lpstr>Metody realizacji projektu</vt:lpstr>
      <vt:lpstr>Mechanika</vt:lpstr>
      <vt:lpstr>Elektronika</vt:lpstr>
      <vt:lpstr>Materiały</vt:lpstr>
      <vt:lpstr>Osiągnięte kamienie milowe</vt:lpstr>
      <vt:lpstr>Wystąpienie konferencyjne</vt:lpstr>
      <vt:lpstr>Publikacja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Inkubator dla roślin i grzybów, symulujący skrajne warunki środowiskowe</dc:title>
  <dc:creator>Danuta J. Michczyńska</dc:creator>
  <cp:lastModifiedBy>Marzena Kłusek</cp:lastModifiedBy>
  <cp:revision>12</cp:revision>
  <dcterms:created xsi:type="dcterms:W3CDTF">2024-02-21T12:47:21Z</dcterms:created>
  <dcterms:modified xsi:type="dcterms:W3CDTF">2024-02-22T10:53:40Z</dcterms:modified>
</cp:coreProperties>
</file>