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96" r:id="rId2"/>
    <p:sldId id="397" r:id="rId3"/>
    <p:sldId id="398" r:id="rId4"/>
    <p:sldId id="399" r:id="rId5"/>
    <p:sldId id="400" r:id="rId6"/>
    <p:sldId id="401" r:id="rId7"/>
    <p:sldId id="402" r:id="rId8"/>
    <p:sldId id="405" r:id="rId9"/>
    <p:sldId id="406" r:id="rId10"/>
    <p:sldId id="407" r:id="rId11"/>
    <p:sldId id="408" r:id="rId12"/>
    <p:sldId id="409" r:id="rId13"/>
    <p:sldId id="416" r:id="rId14"/>
    <p:sldId id="411" r:id="rId15"/>
    <p:sldId id="412" r:id="rId16"/>
    <p:sldId id="413" r:id="rId17"/>
    <p:sldId id="414" r:id="rId18"/>
    <p:sldId id="415" r:id="rId19"/>
    <p:sldId id="410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 autoAdjust="0"/>
  </p:normalViewPr>
  <p:slideViewPr>
    <p:cSldViewPr snapToGrid="0">
      <p:cViewPr varScale="1">
        <p:scale>
          <a:sx n="124" d="100"/>
          <a:sy n="124" d="100"/>
        </p:scale>
        <p:origin x="126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F-4844-AE3B-7F2D057E022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F-4844-AE3B-7F2D057E022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F-4844-AE3B-7F2D057E0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5723456"/>
        <c:axId val="1616282896"/>
      </c:barChart>
      <c:catAx>
        <c:axId val="16157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6282896"/>
        <c:crosses val="autoZero"/>
        <c:auto val="1"/>
        <c:lblAlgn val="ctr"/>
        <c:lblOffset val="100"/>
        <c:noMultiLvlLbl val="0"/>
      </c:catAx>
      <c:valAx>
        <c:axId val="161628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572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Arkusz1!$A$1</c:f>
              <c:strCache>
                <c:ptCount val="1"/>
                <c:pt idx="0">
                  <c:v>Seria1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val>
            <c:numRef>
              <c:f>Arkusz1!$A$2:$A$77</c:f>
              <c:numCache>
                <c:formatCode>General</c:formatCode>
                <c:ptCount val="7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13</c:v>
                </c:pt>
                <c:pt idx="35">
                  <c:v>13</c:v>
                </c:pt>
                <c:pt idx="36">
                  <c:v>13</c:v>
                </c:pt>
                <c:pt idx="37">
                  <c:v>13</c:v>
                </c:pt>
                <c:pt idx="38">
                  <c:v>13</c:v>
                </c:pt>
                <c:pt idx="39">
                  <c:v>14</c:v>
                </c:pt>
                <c:pt idx="40">
                  <c:v>14</c:v>
                </c:pt>
                <c:pt idx="41">
                  <c:v>14</c:v>
                </c:pt>
                <c:pt idx="42">
                  <c:v>14</c:v>
                </c:pt>
                <c:pt idx="43">
                  <c:v>14</c:v>
                </c:pt>
                <c:pt idx="44">
                  <c:v>14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16</c:v>
                </c:pt>
                <c:pt idx="54">
                  <c:v>16</c:v>
                </c:pt>
                <c:pt idx="55">
                  <c:v>16</c:v>
                </c:pt>
                <c:pt idx="56">
                  <c:v>16</c:v>
                </c:pt>
                <c:pt idx="57">
                  <c:v>17</c:v>
                </c:pt>
                <c:pt idx="58">
                  <c:v>17</c:v>
                </c:pt>
                <c:pt idx="59">
                  <c:v>17</c:v>
                </c:pt>
                <c:pt idx="60">
                  <c:v>17</c:v>
                </c:pt>
                <c:pt idx="61">
                  <c:v>17</c:v>
                </c:pt>
                <c:pt idx="62">
                  <c:v>17</c:v>
                </c:pt>
                <c:pt idx="63">
                  <c:v>18</c:v>
                </c:pt>
                <c:pt idx="64">
                  <c:v>18</c:v>
                </c:pt>
                <c:pt idx="65">
                  <c:v>18</c:v>
                </c:pt>
                <c:pt idx="66">
                  <c:v>18</c:v>
                </c:pt>
                <c:pt idx="67">
                  <c:v>19</c:v>
                </c:pt>
                <c:pt idx="68">
                  <c:v>19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22</c:v>
                </c:pt>
                <c:pt idx="74">
                  <c:v>24</c:v>
                </c:pt>
                <c:pt idx="7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F-4EA4-B551-0D62A7083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0439184"/>
        <c:axId val="1455164288"/>
        <c:axId val="0"/>
      </c:bar3DChart>
      <c:catAx>
        <c:axId val="18504391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55164288"/>
        <c:crosses val="autoZero"/>
        <c:auto val="1"/>
        <c:lblAlgn val="ctr"/>
        <c:lblOffset val="100"/>
        <c:noMultiLvlLbl val="0"/>
      </c:catAx>
      <c:valAx>
        <c:axId val="14551642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5043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3C79E-12C2-477B-A315-63C12E06C9DC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F7647-10A6-4973-B929-DB9FB2D5E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85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6.jpg"/><Relationship Id="rId7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69E2D14-BE81-44AE-BADF-1EE4D81178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E4034245-4C7D-4720-9D93-C6F0824D4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9159" y="2248973"/>
            <a:ext cx="8793682" cy="1080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3500" b="1" i="0" cap="all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2pPr>
            <a:lvl3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3pPr>
            <a:lvl4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4pPr>
            <a:lvl5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5pPr>
          </a:lstStyle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F7F194B-7FDF-4525-A976-372F8FB76C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9159" y="3506581"/>
            <a:ext cx="8793682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Autorzy prezentacji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8B45EA8-FA03-4135-AEBA-14ED1F00CED2}"/>
              </a:ext>
            </a:extLst>
          </p:cNvPr>
          <p:cNvSpPr txBox="1"/>
          <p:nvPr userDrawn="1"/>
        </p:nvSpPr>
        <p:spPr>
          <a:xfrm>
            <a:off x="3778682" y="6341838"/>
            <a:ext cx="463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pl-PL" sz="1600" spc="0" baseline="0" dirty="0">
                <a:solidFill>
                  <a:schemeClr val="bg1"/>
                </a:solidFill>
                <a:latin typeface="Barlow SCK Light" panose="00000406000000000000" pitchFamily="50" charset="-18"/>
              </a:rPr>
              <a:t>Gliwice, 24-28 września 2023 r.</a:t>
            </a:r>
          </a:p>
        </p:txBody>
      </p:sp>
      <p:cxnSp>
        <p:nvCxnSpPr>
          <p:cNvPr id="11" name="Straight Connector 20">
            <a:extLst>
              <a:ext uri="{FF2B5EF4-FFF2-40B4-BE49-F238E27FC236}">
                <a16:creationId xmlns:a16="http://schemas.microsoft.com/office/drawing/2014/main" id="{EBE124EE-516D-4DEE-A6DB-621C52DAD8F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56000" y="6116842"/>
            <a:ext cx="1080000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5E5F90DE-F0C1-49AD-9955-D44290EE1B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000" y="358896"/>
            <a:ext cx="1620000" cy="16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instytucji reprezentowanej przez autora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2BE0DF6-01FF-4F0F-8ADA-B2A7A9762896}"/>
              </a:ext>
            </a:extLst>
          </p:cNvPr>
          <p:cNvSpPr txBox="1"/>
          <p:nvPr userDrawn="1"/>
        </p:nvSpPr>
        <p:spPr>
          <a:xfrm>
            <a:off x="4900001" y="5073534"/>
            <a:ext cx="5687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pl-PL" sz="2800" spc="0" baseline="0" dirty="0">
                <a:solidFill>
                  <a:schemeClr val="bg1"/>
                </a:solidFill>
                <a:latin typeface="Barlow SCK SemiBold" panose="00000706000000000000" pitchFamily="50" charset="-18"/>
              </a:rPr>
              <a:t>68. Krynicka Konferencja Naukowa</a:t>
            </a:r>
          </a:p>
          <a:p>
            <a:pPr algn="dist"/>
            <a:r>
              <a:rPr lang="pl-PL" sz="1600" spc="0" baseline="0" dirty="0">
                <a:solidFill>
                  <a:schemeClr val="bg1"/>
                </a:solidFill>
                <a:latin typeface="Barlow SCK Light" panose="00000406000000000000" pitchFamily="50" charset="-18"/>
              </a:rPr>
              <a:t>Komitetu Inżynierii Lądowej i Wodnej PAN oraz Komitetu Nauki PZITB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12FB1470-1673-4FA9-92ED-D5EA3A9F877B}"/>
              </a:ext>
            </a:extLst>
          </p:cNvPr>
          <p:cNvGrpSpPr/>
          <p:nvPr userDrawn="1"/>
        </p:nvGrpSpPr>
        <p:grpSpPr>
          <a:xfrm>
            <a:off x="1874825" y="4999362"/>
            <a:ext cx="2742078" cy="917785"/>
            <a:chOff x="1283157" y="5083886"/>
            <a:chExt cx="2742078" cy="917785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FF78A637-A653-4E9C-A203-F2D3E3E472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157" y="5108606"/>
              <a:ext cx="454077" cy="720000"/>
            </a:xfrm>
            <a:prstGeom prst="rect">
              <a:avLst/>
            </a:prstGeom>
          </p:spPr>
        </p:pic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25DEB7F2-19C5-4197-B541-6C5DF107B0FB}"/>
                </a:ext>
              </a:extLst>
            </p:cNvPr>
            <p:cNvGrpSpPr/>
            <p:nvPr userDrawn="1"/>
          </p:nvGrpSpPr>
          <p:grpSpPr>
            <a:xfrm>
              <a:off x="1831629" y="5108606"/>
              <a:ext cx="697801" cy="867469"/>
              <a:chOff x="1831629" y="5108606"/>
              <a:chExt cx="697801" cy="867469"/>
            </a:xfrm>
          </p:grpSpPr>
          <p:graphicFrame>
            <p:nvGraphicFramePr>
              <p:cNvPr id="27" name="Obiekt 26">
                <a:extLst>
                  <a:ext uri="{FF2B5EF4-FFF2-40B4-BE49-F238E27FC236}">
                    <a16:creationId xmlns:a16="http://schemas.microsoft.com/office/drawing/2014/main" id="{29AE3D9A-FB96-4E41-9E4A-F251067583A0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1494393099"/>
                  </p:ext>
                </p:extLst>
              </p:nvPr>
            </p:nvGraphicFramePr>
            <p:xfrm>
              <a:off x="1937324" y="5108606"/>
              <a:ext cx="486410" cy="48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4" name="CorelDRAW" r:id="rId5" imgW="3768458" imgH="3765550" progId="CorelDraw.Graphic.23">
                      <p:embed/>
                    </p:oleObj>
                  </mc:Choice>
                  <mc:Fallback>
                    <p:oleObj name="CorelDRAW" r:id="rId5" imgW="3768458" imgH="3765550" progId="CorelDraw.Graphic.23">
                      <p:embed/>
                      <p:pic>
                        <p:nvPicPr>
                          <p:cNvPr id="2" name="Obiekt 1">
                            <a:extLst>
                              <a:ext uri="{FF2B5EF4-FFF2-40B4-BE49-F238E27FC236}">
                                <a16:creationId xmlns:a16="http://schemas.microsoft.com/office/drawing/2014/main" id="{BBFA0141-64EB-48B8-A671-E0FFB5E2F8E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937324" y="5108606"/>
                            <a:ext cx="486410" cy="486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B75983D1-0D16-49CA-A5E0-99279F937FAE}"/>
                  </a:ext>
                </a:extLst>
              </p:cNvPr>
              <p:cNvSpPr txBox="1"/>
              <p:nvPr userDrawn="1"/>
            </p:nvSpPr>
            <p:spPr>
              <a:xfrm>
                <a:off x="1831629" y="5637521"/>
                <a:ext cx="6978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Politechnika</a:t>
                </a:r>
              </a:p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Śląska</a:t>
                </a:r>
              </a:p>
            </p:txBody>
          </p:sp>
        </p:grp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26DAE1BF-B40D-427B-A727-8934DE09551C}"/>
                </a:ext>
              </a:extLst>
            </p:cNvPr>
            <p:cNvGrpSpPr/>
            <p:nvPr userDrawn="1"/>
          </p:nvGrpSpPr>
          <p:grpSpPr>
            <a:xfrm>
              <a:off x="3274539" y="5116896"/>
              <a:ext cx="750696" cy="851763"/>
              <a:chOff x="3599630" y="5108606"/>
              <a:chExt cx="750696" cy="851763"/>
            </a:xfrm>
          </p:grpSpPr>
          <p:graphicFrame>
            <p:nvGraphicFramePr>
              <p:cNvPr id="25" name="Obiekt 24">
                <a:extLst>
                  <a:ext uri="{FF2B5EF4-FFF2-40B4-BE49-F238E27FC236}">
                    <a16:creationId xmlns:a16="http://schemas.microsoft.com/office/drawing/2014/main" id="{20C389BF-B8CA-46A5-90DB-F2EC1AAB0BB8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531203564"/>
                  </p:ext>
                </p:extLst>
              </p:nvPr>
            </p:nvGraphicFramePr>
            <p:xfrm>
              <a:off x="3731978" y="5108606"/>
              <a:ext cx="486000" cy="48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5" name="CorelDRAW" r:id="rId7" imgW="710337" imgH="709789" progId="CorelDraw.Graphic.23">
                      <p:embed/>
                    </p:oleObj>
                  </mc:Choice>
                  <mc:Fallback>
                    <p:oleObj name="CorelDRAW" r:id="rId7" imgW="710337" imgH="709789" progId="CorelDraw.Graphic.23">
                      <p:embed/>
                      <p:pic>
                        <p:nvPicPr>
                          <p:cNvPr id="3" name="Obiekt 2">
                            <a:extLst>
                              <a:ext uri="{FF2B5EF4-FFF2-40B4-BE49-F238E27FC236}">
                                <a16:creationId xmlns:a16="http://schemas.microsoft.com/office/drawing/2014/main" id="{0B2E8478-66C7-4AA4-838C-C3617D67D84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731978" y="5108606"/>
                            <a:ext cx="486000" cy="486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8825BD49-A35B-48B9-BB99-76F63BD521EE}"/>
                  </a:ext>
                </a:extLst>
              </p:cNvPr>
              <p:cNvSpPr txBox="1"/>
              <p:nvPr userDrawn="1"/>
            </p:nvSpPr>
            <p:spPr>
              <a:xfrm>
                <a:off x="3599630" y="5621815"/>
                <a:ext cx="750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Wydział</a:t>
                </a:r>
              </a:p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Budownictwa</a:t>
                </a:r>
              </a:p>
            </p:txBody>
          </p:sp>
        </p:grpSp>
        <p:pic>
          <p:nvPicPr>
            <p:cNvPr id="24" name="Obraz 23">
              <a:extLst>
                <a:ext uri="{FF2B5EF4-FFF2-40B4-BE49-F238E27FC236}">
                  <a16:creationId xmlns:a16="http://schemas.microsoft.com/office/drawing/2014/main" id="{B9B41EA2-B93F-4595-8AD3-18A2DE7E98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153" y="5083886"/>
              <a:ext cx="649967" cy="917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7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Slajd z tekstem i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2F0208F-EE25-4C32-B945-1C4CF691835F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AEF4F015-BD98-4F15-BFA5-23AEF4388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0BDAE8A9-0CB6-41EA-8599-3968BDDFB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9"/>
            <a:ext cx="3636000" cy="1243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89137D16-CC1C-4EE8-B34A-825CBF133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2424693"/>
            <a:ext cx="3636000" cy="3211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 wykresu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FA96A2D-E9B4-424C-926F-766906F1F7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8" y="567159"/>
            <a:ext cx="10003339" cy="26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 i wykresem</a:t>
            </a:r>
          </a:p>
        </p:txBody>
      </p:sp>
      <p:sp>
        <p:nvSpPr>
          <p:cNvPr id="8" name="Symbol zastępczy wykresu 9">
            <a:extLst>
              <a:ext uri="{FF2B5EF4-FFF2-40B4-BE49-F238E27FC236}">
                <a16:creationId xmlns:a16="http://schemas.microsoft.com/office/drawing/2014/main" id="{AE622BAC-AF95-4745-A968-3AF76DD852CC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5039118" y="955919"/>
            <a:ext cx="612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pl-PL" dirty="0"/>
              <a:t>Wykres</a:t>
            </a:r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B3356ED6-1A2C-4216-918F-83AD85F8B9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8515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Slajd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16638A3-4A3C-49CD-8B0E-DF0F58B481ED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2C86EA54-8D85-447C-BB8D-07B99B6F4E8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7D1C295E-27E7-4261-BA96-EE091E1C4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8" y="955919"/>
            <a:ext cx="10003337" cy="849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4A19FBF-10EF-4726-B0B0-2CB8E3E24B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8" y="567159"/>
            <a:ext cx="10003339" cy="26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wykresem</a:t>
            </a:r>
          </a:p>
        </p:txBody>
      </p:sp>
      <p:sp>
        <p:nvSpPr>
          <p:cNvPr id="10" name="Symbol zastępczy wykresu 9">
            <a:extLst>
              <a:ext uri="{FF2B5EF4-FFF2-40B4-BE49-F238E27FC236}">
                <a16:creationId xmlns:a16="http://schemas.microsoft.com/office/drawing/2014/main" id="{D4EC85EF-EBD7-4F7E-9053-186F54831A97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155777" y="1928259"/>
            <a:ext cx="10003339" cy="3973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pl-PL" dirty="0"/>
              <a:t>Wykres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672ACD31-12C9-4C4B-8EF3-61748875B3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2816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Punktator - tr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B3169F4-B5EA-410D-B003-239D505EC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F2EC900-C47A-4E5C-B24A-48617E2D82CD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02C520D2-9B54-47BC-AF4B-B4DB8BEA380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3D565ED8-CEE1-42F7-BD8B-2F6ADE2D75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44D534EC-F2CB-4595-9017-12586FE0D7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1418F26-A4B1-4BB2-8A0D-B35F7AFA5B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3EBDD80-DD5D-4412-8444-EBDA5E361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3428973"/>
            <a:ext cx="685039" cy="688722"/>
          </a:xfrm>
          <a:prstGeom prst="rect">
            <a:avLst/>
          </a:prstGeom>
        </p:spPr>
      </p:pic>
      <p:sp>
        <p:nvSpPr>
          <p:cNvPr id="16" name="Symbol zastępczy tekstu 9">
            <a:extLst>
              <a:ext uri="{FF2B5EF4-FFF2-40B4-BE49-F238E27FC236}">
                <a16:creationId xmlns:a16="http://schemas.microsoft.com/office/drawing/2014/main" id="{D818281D-7598-4E24-A724-73CC3484BE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5570" y="320330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drugi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936ABD5-1B98-4ACA-AA9F-78F333785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4829509"/>
            <a:ext cx="685039" cy="688722"/>
          </a:xfrm>
          <a:prstGeom prst="rect">
            <a:avLst/>
          </a:prstGeom>
        </p:spPr>
      </p:pic>
      <p:sp>
        <p:nvSpPr>
          <p:cNvPr id="18" name="Symbol zastępczy tekstu 9">
            <a:extLst>
              <a:ext uri="{FF2B5EF4-FFF2-40B4-BE49-F238E27FC236}">
                <a16:creationId xmlns:a16="http://schemas.microsoft.com/office/drawing/2014/main" id="{6B9E2E5B-ABDF-45B0-8899-150FB6B7B3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5570" y="4603844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trzeci</a:t>
            </a:r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5052A6EE-921F-4C80-B55B-B833181A30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7074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Punktator - d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67E743-2538-45CF-9445-3518B8CF7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CA36072-2621-4F22-8E3B-57C6D3E5C56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FB01169C-DD71-441B-B329-F85048A79B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9235AC3A-2A68-410E-87F1-B9A48C9A85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FC748EDE-B422-4793-B103-5359D54F23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C47F735-791F-4A1A-A6A8-52B80E3B02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79639D3-8912-4A40-A398-A0792FCEF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3428973"/>
            <a:ext cx="685039" cy="688722"/>
          </a:xfrm>
          <a:prstGeom prst="rect">
            <a:avLst/>
          </a:prstGeo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82870470-E9A2-4D61-AC11-2EDE2F0B88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5570" y="320330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drugi</a:t>
            </a:r>
          </a:p>
        </p:txBody>
      </p:sp>
      <p:sp>
        <p:nvSpPr>
          <p:cNvPr id="12" name="Symbol zastępczy obrazu 6">
            <a:extLst>
              <a:ext uri="{FF2B5EF4-FFF2-40B4-BE49-F238E27FC236}">
                <a16:creationId xmlns:a16="http://schemas.microsoft.com/office/drawing/2014/main" id="{FF2BBC14-4E49-4F2F-8871-202B06A3E3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2429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Punktator - j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A5EC739-35FE-4740-98E2-CC6C2DC54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72291B9C-A592-4F72-BC5A-3D5F819B45B7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CBE5FC4B-0D7A-4E5C-888C-93E6CB6472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83FF336E-2E7A-497F-B65D-76EF3544B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CE515AB3-98F8-45FB-92C2-3DAAA70921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AAD55222-B649-457C-BE54-7F2745C8B7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A1D29ACF-2E55-45BA-B329-06699B9D8F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5222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Przeryw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8">
            <a:extLst>
              <a:ext uri="{FF2B5EF4-FFF2-40B4-BE49-F238E27FC236}">
                <a16:creationId xmlns:a16="http://schemas.microsoft.com/office/drawing/2014/main" id="{1497266B-5538-4EBE-9371-B850550CF7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9777" y="884542"/>
            <a:ext cx="4836394" cy="5168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76D7989-35B7-4702-8D92-881208AE7894}"/>
              </a:ext>
            </a:extLst>
          </p:cNvPr>
          <p:cNvSpPr/>
          <p:nvPr userDrawn="1"/>
        </p:nvSpPr>
        <p:spPr>
          <a:xfrm>
            <a:off x="983848" y="884541"/>
            <a:ext cx="5335929" cy="3793072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7881CF2-D061-41E1-A299-9983B43F9ABF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16376A16-7684-4092-A65D-E32AF34B9A9B}"/>
              </a:ext>
            </a:extLst>
          </p:cNvPr>
          <p:cNvCxnSpPr>
            <a:cxnSpLocks/>
          </p:cNvCxnSpPr>
          <p:nvPr userDrawn="1"/>
        </p:nvCxnSpPr>
        <p:spPr>
          <a:xfrm flipH="1">
            <a:off x="983848" y="2112539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13F7B3D-7C67-49E6-A90B-323CB466D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0823" y="1885401"/>
            <a:ext cx="3879222" cy="850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F3767C38-3C8F-4644-B781-387B2E7C7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7675" y="2997842"/>
            <a:ext cx="3898325" cy="1417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Rozwinięcie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FC9EC0-AE56-473D-9455-A84CE69C3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0823" y="1443220"/>
            <a:ext cx="3879222" cy="244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ABB0B3B4-3E12-4205-A9C4-1A1A0B9EED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9537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Linia czasu - począ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50054" y="2455482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0289741C-9C44-429E-8CFE-9C4BBBAB1F6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4547374"/>
            <a:ext cx="0" cy="151776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id="{D7754674-F871-42EA-AB07-FAEB9C5D0EA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62723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E4C4F0D9-7724-46EB-A0C2-B41C121858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80" y="997107"/>
            <a:ext cx="3474094" cy="1458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404D43B0-04B8-4942-9BF6-84FCFDA3BECE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9372" y="3520465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F5421067-CA37-4C45-BBD2-5C476AFE5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3361" y="3354209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Czerwiec 2023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8F1B904B-B7DE-4657-AC7D-7F656C04CE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7122" y="3842274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3D9A6DC7-32D7-4E86-980A-F7B9B8012B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4386" y="4557470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96C8DD7-A67B-4012-BBFE-BAC75634B2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80" y="544716"/>
            <a:ext cx="3474094" cy="28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Linia czasu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7BEBDAE5-5E7A-4BB6-910B-6A29717F87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27792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Linia czasu - śro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50055" y="823119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50055" y="3392531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FBD78D2E-F3A2-447C-AB42-0C486F7A3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7890" y="4243612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sierpień 2023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0B4FEA67-F5FC-4435-95D9-A7F361E98C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7890" y="2032031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BAEC5BA9-13A4-4B84-8635-7CCD5411EC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5154" y="2747227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0B4DBBFA-D4E1-4269-B742-B87FF6021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92838" y="1637379"/>
            <a:ext cx="2332750" cy="3380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lipiec 2023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F941CDB8-15C5-4490-9CB2-EC37F79A54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42" y="2108001"/>
            <a:ext cx="363844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2AEBECA1-10A5-4ABB-AA8C-C66CEE86A9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406" y="2823197"/>
            <a:ext cx="346757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cxnSp>
        <p:nvCxnSpPr>
          <p:cNvPr id="15" name="Straight Connector 20">
            <a:extLst>
              <a:ext uri="{FF2B5EF4-FFF2-40B4-BE49-F238E27FC236}">
                <a16:creationId xmlns:a16="http://schemas.microsoft.com/office/drawing/2014/main" id="{25F91A79-A0AB-4BFA-ADA7-64B8A3C8076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49816" y="1806386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8D166910-C700-47EE-BD11-2B4DA5654192}"/>
              </a:ext>
            </a:extLst>
          </p:cNvPr>
          <p:cNvCxnSpPr>
            <a:cxnSpLocks/>
          </p:cNvCxnSpPr>
          <p:nvPr userDrawn="1"/>
        </p:nvCxnSpPr>
        <p:spPr>
          <a:xfrm flipH="1">
            <a:off x="7372738" y="4401044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618135BE-04A4-48F4-94C7-D282A0835BC2}"/>
              </a:ext>
            </a:extLst>
          </p:cNvPr>
          <p:cNvCxnSpPr>
            <a:cxnSpLocks/>
            <a:endCxn id="8" idx="2"/>
          </p:cNvCxnSpPr>
          <p:nvPr userDrawn="1"/>
        </p:nvCxnSpPr>
        <p:spPr>
          <a:xfrm flipV="1">
            <a:off x="6096000" y="5484422"/>
            <a:ext cx="1" cy="580712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id="{36D1997B-93F1-4643-91CE-18C45EC70752}"/>
              </a:ext>
            </a:extLst>
          </p:cNvPr>
          <p:cNvCxnSpPr>
            <a:cxnSpLocks/>
            <a:endCxn id="5" idx="2"/>
          </p:cNvCxnSpPr>
          <p:nvPr userDrawn="1"/>
        </p:nvCxnSpPr>
        <p:spPr>
          <a:xfrm flipV="1">
            <a:off x="6095999" y="2915010"/>
            <a:ext cx="2" cy="477522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20BED794-372B-4637-BAD0-AC61CC6129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7" y="0"/>
            <a:ext cx="2" cy="82312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obrazu 6">
            <a:extLst>
              <a:ext uri="{FF2B5EF4-FFF2-40B4-BE49-F238E27FC236}">
                <a16:creationId xmlns:a16="http://schemas.microsoft.com/office/drawing/2014/main" id="{7A8A50F9-9CF8-420C-AB74-D3A0B0A75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844427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Linia czasu - 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50055" y="2045528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0081DAF1-4923-4C4A-9B52-D98132F9D298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9269" y="3157216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1866E63-34D3-4F1D-814B-D0870F558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2955" y="3040963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wrzesień 2023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A6D2BF-6AD6-438B-A823-CD22BE0FF5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6716" y="3529028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88415E00-8441-4EE1-9E2F-E47EA60CE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3980" y="4244224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449F0261-8142-4BFC-83F9-0118300D378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0"/>
            <a:ext cx="1" cy="2045528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obrazu 6">
            <a:extLst>
              <a:ext uri="{FF2B5EF4-FFF2-40B4-BE49-F238E27FC236}">
                <a16:creationId xmlns:a16="http://schemas.microsoft.com/office/drawing/2014/main" id="{D15F2923-199F-49B8-8826-B047156843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12700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Krótko o auto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28745" y="1756769"/>
            <a:ext cx="1564105" cy="1564105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1D9B8140-A2D8-4B1F-8F8E-606590A536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582236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941AAD-BCB7-431C-9280-55F7436BA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49" y="1019175"/>
            <a:ext cx="7525233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prof. dr inż. Imię Nazwisko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F4771EF9-CD16-4775-AB0F-B364B1163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95750" y="1898650"/>
            <a:ext cx="3648075" cy="394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Krótkie przedstawienie autora, jego dorobku naukowego, itp.</a:t>
            </a:r>
          </a:p>
          <a:p>
            <a:pPr lvl="0"/>
            <a:r>
              <a:rPr lang="pl-PL" dirty="0"/>
              <a:t>Kolumna 1.</a:t>
            </a:r>
          </a:p>
        </p:txBody>
      </p:sp>
      <p:sp>
        <p:nvSpPr>
          <p:cNvPr id="11" name="Symbol zastępczy tekstu 9">
            <a:extLst>
              <a:ext uri="{FF2B5EF4-FFF2-40B4-BE49-F238E27FC236}">
                <a16:creationId xmlns:a16="http://schemas.microsoft.com/office/drawing/2014/main" id="{150FA74D-51E3-4ADD-96E8-A5DB00B38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2048" y="1898650"/>
            <a:ext cx="3648075" cy="394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Kolumna 2.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0E722AD2-8BFC-4A82-904A-94AB41A014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5749" y="636809"/>
            <a:ext cx="7525233" cy="289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Sylwetka naukowca</a:t>
            </a:r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A1F85B1B-9CA5-4F1A-9A96-15E873A207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6981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Symbol zastępczy obrazu 6">
            <a:extLst>
              <a:ext uri="{FF2B5EF4-FFF2-40B4-BE49-F238E27FC236}">
                <a16:creationId xmlns:a16="http://schemas.microsoft.com/office/drawing/2014/main" id="{7F44878F-8486-4D0A-ABAD-404D9866F4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54596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1" pos="1035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>
          <p15:clr>
            <a:srgbClr val="FBAE40"/>
          </p15:clr>
        </p15:guide>
        <p15:guide id="4" orient="horz" pos="10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Dane kontakt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796E85A1-C02D-4D6A-A6E2-260C5AF114EC}"/>
              </a:ext>
            </a:extLst>
          </p:cNvPr>
          <p:cNvSpPr/>
          <p:nvPr userDrawn="1"/>
        </p:nvSpPr>
        <p:spPr>
          <a:xfrm>
            <a:off x="6096000" y="-1"/>
            <a:ext cx="6096000" cy="6061711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7136CC0-D0E2-4B1A-BED3-0C095751D87D}"/>
              </a:ext>
            </a:extLst>
          </p:cNvPr>
          <p:cNvSpPr txBox="1"/>
          <p:nvPr userDrawn="1"/>
        </p:nvSpPr>
        <p:spPr>
          <a:xfrm>
            <a:off x="760587" y="656385"/>
            <a:ext cx="313280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b="1" cap="all" dirty="0">
                <a:solidFill>
                  <a:schemeClr val="accent1"/>
                </a:solidFill>
                <a:cs typeface="Poppins SemiBold" panose="02000000000000000000" pitchFamily="2" charset="0"/>
              </a:rPr>
              <a:t>Dane</a:t>
            </a:r>
          </a:p>
          <a:p>
            <a:r>
              <a:rPr lang="pl-PL" sz="4000" b="1" cap="all" dirty="0">
                <a:solidFill>
                  <a:schemeClr val="accent1"/>
                </a:solidFill>
                <a:cs typeface="Poppins SemiBold" panose="02000000000000000000" pitchFamily="2" charset="0"/>
              </a:rPr>
              <a:t>kontaktowe</a:t>
            </a:r>
            <a:endParaRPr lang="en-US" sz="4000" b="1" cap="all" dirty="0">
              <a:solidFill>
                <a:schemeClr val="accent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585ED8C4-BFB3-4E5F-B6CF-55C6F0A5EA3F}"/>
              </a:ext>
            </a:extLst>
          </p:cNvPr>
          <p:cNvCxnSpPr>
            <a:cxnSpLocks/>
          </p:cNvCxnSpPr>
          <p:nvPr userDrawn="1"/>
        </p:nvCxnSpPr>
        <p:spPr>
          <a:xfrm flipH="1">
            <a:off x="4409965" y="1265617"/>
            <a:ext cx="99541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6065F79F-D8C4-4FFF-A134-27426A61AAB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26990" y="2273357"/>
            <a:ext cx="2" cy="1418967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a 9">
            <a:extLst>
              <a:ext uri="{FF2B5EF4-FFF2-40B4-BE49-F238E27FC236}">
                <a16:creationId xmlns:a16="http://schemas.microsoft.com/office/drawing/2014/main" id="{CE322FE1-E5CD-47F5-A144-F91DB01072D4}"/>
              </a:ext>
            </a:extLst>
          </p:cNvPr>
          <p:cNvGrpSpPr/>
          <p:nvPr userDrawn="1"/>
        </p:nvGrpSpPr>
        <p:grpSpPr>
          <a:xfrm>
            <a:off x="7419330" y="902825"/>
            <a:ext cx="3831261" cy="4195853"/>
            <a:chOff x="14344906" y="2748305"/>
            <a:chExt cx="6343393" cy="7472498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19DA11D3-C57C-413B-AD7B-ED436DF5B6B6}"/>
                </a:ext>
              </a:extLst>
            </p:cNvPr>
            <p:cNvSpPr txBox="1"/>
            <p:nvPr/>
          </p:nvSpPr>
          <p:spPr>
            <a:xfrm>
              <a:off x="16196593" y="2748305"/>
              <a:ext cx="4491706" cy="49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Telefon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E3183690-E8E1-4B8C-942B-28638FD2CB35}"/>
                </a:ext>
              </a:extLst>
            </p:cNvPr>
            <p:cNvSpPr txBox="1"/>
            <p:nvPr/>
          </p:nvSpPr>
          <p:spPr>
            <a:xfrm>
              <a:off x="16196593" y="5865192"/>
              <a:ext cx="449170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E-</a:t>
              </a:r>
              <a:r>
                <a:rPr lang="en-US" b="1" dirty="0" err="1">
                  <a:solidFill>
                    <a:schemeClr val="bg1"/>
                  </a:solidFill>
                  <a:cs typeface="Poppins SemiBold" panose="02000000000000000000" pitchFamily="2" charset="0"/>
                </a:rPr>
                <a:t>mai</a:t>
              </a:r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l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7F3BBCCE-6CFF-4A3E-80ED-30B2FD384CAC}"/>
                </a:ext>
              </a:extLst>
            </p:cNvPr>
            <p:cNvSpPr txBox="1"/>
            <p:nvPr/>
          </p:nvSpPr>
          <p:spPr>
            <a:xfrm>
              <a:off x="16196593" y="9115427"/>
              <a:ext cx="4491706" cy="49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Media społecznościowe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A0EFE3CB-7CF4-4964-B475-1BB3E248D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89765" y="6010191"/>
              <a:ext cx="873532" cy="636748"/>
            </a:xfrm>
            <a:custGeom>
              <a:avLst/>
              <a:gdLst>
                <a:gd name="T0" fmla="*/ 321 w 353"/>
                <a:gd name="T1" fmla="*/ 0 h 256"/>
                <a:gd name="T2" fmla="*/ 32 w 353"/>
                <a:gd name="T3" fmla="*/ 0 h 256"/>
                <a:gd name="T4" fmla="*/ 0 w 353"/>
                <a:gd name="T5" fmla="*/ 32 h 256"/>
                <a:gd name="T6" fmla="*/ 0 w 353"/>
                <a:gd name="T7" fmla="*/ 224 h 256"/>
                <a:gd name="T8" fmla="*/ 32 w 353"/>
                <a:gd name="T9" fmla="*/ 256 h 256"/>
                <a:gd name="T10" fmla="*/ 321 w 353"/>
                <a:gd name="T11" fmla="*/ 256 h 256"/>
                <a:gd name="T12" fmla="*/ 353 w 353"/>
                <a:gd name="T13" fmla="*/ 224 h 256"/>
                <a:gd name="T14" fmla="*/ 353 w 353"/>
                <a:gd name="T15" fmla="*/ 32 h 256"/>
                <a:gd name="T16" fmla="*/ 321 w 353"/>
                <a:gd name="T17" fmla="*/ 0 h 256"/>
                <a:gd name="T18" fmla="*/ 32 w 353"/>
                <a:gd name="T19" fmla="*/ 16 h 256"/>
                <a:gd name="T20" fmla="*/ 321 w 353"/>
                <a:gd name="T21" fmla="*/ 16 h 256"/>
                <a:gd name="T22" fmla="*/ 326 w 353"/>
                <a:gd name="T23" fmla="*/ 17 h 256"/>
                <a:gd name="T24" fmla="*/ 187 w 353"/>
                <a:gd name="T25" fmla="*/ 156 h 256"/>
                <a:gd name="T26" fmla="*/ 176 w 353"/>
                <a:gd name="T27" fmla="*/ 160 h 256"/>
                <a:gd name="T28" fmla="*/ 165 w 353"/>
                <a:gd name="T29" fmla="*/ 156 h 256"/>
                <a:gd name="T30" fmla="*/ 26 w 353"/>
                <a:gd name="T31" fmla="*/ 17 h 256"/>
                <a:gd name="T32" fmla="*/ 32 w 353"/>
                <a:gd name="T33" fmla="*/ 16 h 256"/>
                <a:gd name="T34" fmla="*/ 16 w 353"/>
                <a:gd name="T35" fmla="*/ 224 h 256"/>
                <a:gd name="T36" fmla="*/ 16 w 353"/>
                <a:gd name="T37" fmla="*/ 32 h 256"/>
                <a:gd name="T38" fmla="*/ 16 w 353"/>
                <a:gd name="T39" fmla="*/ 29 h 256"/>
                <a:gd name="T40" fmla="*/ 115 w 353"/>
                <a:gd name="T41" fmla="*/ 128 h 256"/>
                <a:gd name="T42" fmla="*/ 16 w 353"/>
                <a:gd name="T43" fmla="*/ 227 h 256"/>
                <a:gd name="T44" fmla="*/ 16 w 353"/>
                <a:gd name="T45" fmla="*/ 224 h 256"/>
                <a:gd name="T46" fmla="*/ 321 w 353"/>
                <a:gd name="T47" fmla="*/ 240 h 256"/>
                <a:gd name="T48" fmla="*/ 32 w 353"/>
                <a:gd name="T49" fmla="*/ 240 h 256"/>
                <a:gd name="T50" fmla="*/ 26 w 353"/>
                <a:gd name="T51" fmla="*/ 239 h 256"/>
                <a:gd name="T52" fmla="*/ 126 w 353"/>
                <a:gd name="T53" fmla="*/ 139 h 256"/>
                <a:gd name="T54" fmla="*/ 154 w 353"/>
                <a:gd name="T55" fmla="*/ 167 h 256"/>
                <a:gd name="T56" fmla="*/ 176 w 353"/>
                <a:gd name="T57" fmla="*/ 176 h 256"/>
                <a:gd name="T58" fmla="*/ 198 w 353"/>
                <a:gd name="T59" fmla="*/ 167 h 256"/>
                <a:gd name="T60" fmla="*/ 226 w 353"/>
                <a:gd name="T61" fmla="*/ 139 h 256"/>
                <a:gd name="T62" fmla="*/ 326 w 353"/>
                <a:gd name="T63" fmla="*/ 239 h 256"/>
                <a:gd name="T64" fmla="*/ 321 w 353"/>
                <a:gd name="T65" fmla="*/ 240 h 256"/>
                <a:gd name="T66" fmla="*/ 337 w 353"/>
                <a:gd name="T67" fmla="*/ 224 h 256"/>
                <a:gd name="T68" fmla="*/ 336 w 353"/>
                <a:gd name="T69" fmla="*/ 227 h 256"/>
                <a:gd name="T70" fmla="*/ 237 w 353"/>
                <a:gd name="T71" fmla="*/ 128 h 256"/>
                <a:gd name="T72" fmla="*/ 336 w 353"/>
                <a:gd name="T73" fmla="*/ 29 h 256"/>
                <a:gd name="T74" fmla="*/ 337 w 353"/>
                <a:gd name="T75" fmla="*/ 32 h 256"/>
                <a:gd name="T76" fmla="*/ 337 w 353"/>
                <a:gd name="T77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256">
                  <a:moveTo>
                    <a:pt x="32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42"/>
                    <a:pt x="14" y="256"/>
                    <a:pt x="32" y="256"/>
                  </a:cubicBezTo>
                  <a:cubicBezTo>
                    <a:pt x="321" y="256"/>
                    <a:pt x="321" y="256"/>
                    <a:pt x="321" y="256"/>
                  </a:cubicBezTo>
                  <a:cubicBezTo>
                    <a:pt x="338" y="256"/>
                    <a:pt x="353" y="242"/>
                    <a:pt x="353" y="224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14"/>
                    <a:pt x="338" y="0"/>
                    <a:pt x="321" y="0"/>
                  </a:cubicBezTo>
                  <a:moveTo>
                    <a:pt x="32" y="16"/>
                  </a:moveTo>
                  <a:cubicBezTo>
                    <a:pt x="321" y="16"/>
                    <a:pt x="321" y="16"/>
                    <a:pt x="321" y="16"/>
                  </a:cubicBezTo>
                  <a:cubicBezTo>
                    <a:pt x="323" y="16"/>
                    <a:pt x="324" y="16"/>
                    <a:pt x="326" y="17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4" y="158"/>
                    <a:pt x="180" y="160"/>
                    <a:pt x="176" y="160"/>
                  </a:cubicBezTo>
                  <a:cubicBezTo>
                    <a:pt x="172" y="160"/>
                    <a:pt x="168" y="158"/>
                    <a:pt x="165" y="15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2" y="16"/>
                  </a:cubicBezTo>
                  <a:moveTo>
                    <a:pt x="16" y="224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0"/>
                    <a:pt x="16" y="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6"/>
                    <a:pt x="16" y="225"/>
                    <a:pt x="16" y="224"/>
                  </a:cubicBezTo>
                  <a:moveTo>
                    <a:pt x="321" y="240"/>
                  </a:moveTo>
                  <a:cubicBezTo>
                    <a:pt x="32" y="240"/>
                    <a:pt x="32" y="240"/>
                    <a:pt x="32" y="240"/>
                  </a:cubicBezTo>
                  <a:cubicBezTo>
                    <a:pt x="30" y="240"/>
                    <a:pt x="28" y="240"/>
                    <a:pt x="26" y="2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60" y="173"/>
                    <a:pt x="168" y="176"/>
                    <a:pt x="176" y="176"/>
                  </a:cubicBezTo>
                  <a:cubicBezTo>
                    <a:pt x="184" y="176"/>
                    <a:pt x="192" y="173"/>
                    <a:pt x="198" y="167"/>
                  </a:cubicBezTo>
                  <a:cubicBezTo>
                    <a:pt x="226" y="139"/>
                    <a:pt x="226" y="139"/>
                    <a:pt x="226" y="139"/>
                  </a:cubicBezTo>
                  <a:cubicBezTo>
                    <a:pt x="326" y="239"/>
                    <a:pt x="326" y="239"/>
                    <a:pt x="326" y="239"/>
                  </a:cubicBezTo>
                  <a:cubicBezTo>
                    <a:pt x="324" y="240"/>
                    <a:pt x="323" y="240"/>
                    <a:pt x="321" y="240"/>
                  </a:cubicBezTo>
                  <a:moveTo>
                    <a:pt x="337" y="224"/>
                  </a:moveTo>
                  <a:cubicBezTo>
                    <a:pt x="337" y="225"/>
                    <a:pt x="337" y="226"/>
                    <a:pt x="336" y="227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336" y="29"/>
                    <a:pt x="336" y="29"/>
                    <a:pt x="336" y="29"/>
                  </a:cubicBezTo>
                  <a:cubicBezTo>
                    <a:pt x="337" y="30"/>
                    <a:pt x="337" y="31"/>
                    <a:pt x="337" y="32"/>
                  </a:cubicBezTo>
                  <a:lnTo>
                    <a:pt x="337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DD47A4A-C808-4CA7-8509-BC0ADB631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4906" y="2849038"/>
              <a:ext cx="783420" cy="783420"/>
            </a:xfrm>
            <a:custGeom>
              <a:avLst/>
              <a:gdLst>
                <a:gd name="T0" fmla="*/ 337 w 353"/>
                <a:gd name="T1" fmla="*/ 160 h 353"/>
                <a:gd name="T2" fmla="*/ 353 w 353"/>
                <a:gd name="T3" fmla="*/ 160 h 353"/>
                <a:gd name="T4" fmla="*/ 185 w 353"/>
                <a:gd name="T5" fmla="*/ 8 h 353"/>
                <a:gd name="T6" fmla="*/ 193 w 353"/>
                <a:gd name="T7" fmla="*/ 96 h 353"/>
                <a:gd name="T8" fmla="*/ 265 w 353"/>
                <a:gd name="T9" fmla="*/ 168 h 353"/>
                <a:gd name="T10" fmla="*/ 193 w 353"/>
                <a:gd name="T11" fmla="*/ 80 h 353"/>
                <a:gd name="T12" fmla="*/ 193 w 353"/>
                <a:gd name="T13" fmla="*/ 96 h 353"/>
                <a:gd name="T14" fmla="*/ 209 w 353"/>
                <a:gd name="T15" fmla="*/ 160 h 353"/>
                <a:gd name="T16" fmla="*/ 177 w 353"/>
                <a:gd name="T17" fmla="*/ 160 h 353"/>
                <a:gd name="T18" fmla="*/ 353 w 353"/>
                <a:gd name="T19" fmla="*/ 280 h 353"/>
                <a:gd name="T20" fmla="*/ 342 w 353"/>
                <a:gd name="T21" fmla="*/ 260 h 353"/>
                <a:gd name="T22" fmla="*/ 257 w 353"/>
                <a:gd name="T23" fmla="*/ 200 h 353"/>
                <a:gd name="T24" fmla="*/ 223 w 353"/>
                <a:gd name="T25" fmla="*/ 224 h 353"/>
                <a:gd name="T26" fmla="*/ 212 w 353"/>
                <a:gd name="T27" fmla="*/ 230 h 353"/>
                <a:gd name="T28" fmla="*/ 198 w 353"/>
                <a:gd name="T29" fmla="*/ 223 h 353"/>
                <a:gd name="T30" fmla="*/ 130 w 353"/>
                <a:gd name="T31" fmla="*/ 155 h 353"/>
                <a:gd name="T32" fmla="*/ 129 w 353"/>
                <a:gd name="T33" fmla="*/ 129 h 353"/>
                <a:gd name="T34" fmla="*/ 148 w 353"/>
                <a:gd name="T35" fmla="*/ 110 h 353"/>
                <a:gd name="T36" fmla="*/ 146 w 353"/>
                <a:gd name="T37" fmla="*/ 79 h 353"/>
                <a:gd name="T38" fmla="*/ 89 w 353"/>
                <a:gd name="T39" fmla="*/ 7 h 353"/>
                <a:gd name="T40" fmla="*/ 0 w 353"/>
                <a:gd name="T41" fmla="*/ 84 h 353"/>
                <a:gd name="T42" fmla="*/ 8 w 353"/>
                <a:gd name="T43" fmla="*/ 120 h 353"/>
                <a:gd name="T44" fmla="*/ 233 w 353"/>
                <a:gd name="T45" fmla="*/ 345 h 353"/>
                <a:gd name="T46" fmla="*/ 353 w 353"/>
                <a:gd name="T47" fmla="*/ 281 h 353"/>
                <a:gd name="T48" fmla="*/ 269 w 353"/>
                <a:gd name="T49" fmla="*/ 337 h 353"/>
                <a:gd name="T50" fmla="*/ 237 w 353"/>
                <a:gd name="T51" fmla="*/ 329 h 353"/>
                <a:gd name="T52" fmla="*/ 23 w 353"/>
                <a:gd name="T53" fmla="*/ 113 h 353"/>
                <a:gd name="T54" fmla="*/ 72 w 353"/>
                <a:gd name="T55" fmla="*/ 16 h 353"/>
                <a:gd name="T56" fmla="*/ 79 w 353"/>
                <a:gd name="T57" fmla="*/ 19 h 353"/>
                <a:gd name="T58" fmla="*/ 133 w 353"/>
                <a:gd name="T59" fmla="*/ 89 h 353"/>
                <a:gd name="T60" fmla="*/ 137 w 353"/>
                <a:gd name="T61" fmla="*/ 96 h 353"/>
                <a:gd name="T62" fmla="*/ 118 w 353"/>
                <a:gd name="T63" fmla="*/ 118 h 353"/>
                <a:gd name="T64" fmla="*/ 107 w 353"/>
                <a:gd name="T65" fmla="*/ 141 h 353"/>
                <a:gd name="T66" fmla="*/ 117 w 353"/>
                <a:gd name="T67" fmla="*/ 164 h 353"/>
                <a:gd name="T68" fmla="*/ 189 w 353"/>
                <a:gd name="T69" fmla="*/ 237 h 353"/>
                <a:gd name="T70" fmla="*/ 234 w 353"/>
                <a:gd name="T71" fmla="*/ 236 h 353"/>
                <a:gd name="T72" fmla="*/ 253 w 353"/>
                <a:gd name="T73" fmla="*/ 217 h 353"/>
                <a:gd name="T74" fmla="*/ 263 w 353"/>
                <a:gd name="T75" fmla="*/ 219 h 353"/>
                <a:gd name="T76" fmla="*/ 332 w 353"/>
                <a:gd name="T77" fmla="*/ 273 h 353"/>
                <a:gd name="T78" fmla="*/ 335 w 353"/>
                <a:gd name="T79" fmla="*/ 275 h 353"/>
                <a:gd name="T80" fmla="*/ 337 w 353"/>
                <a:gd name="T81" fmla="*/ 2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353">
                  <a:moveTo>
                    <a:pt x="193" y="16"/>
                  </a:moveTo>
                  <a:cubicBezTo>
                    <a:pt x="273" y="16"/>
                    <a:pt x="337" y="80"/>
                    <a:pt x="337" y="160"/>
                  </a:cubicBezTo>
                  <a:cubicBezTo>
                    <a:pt x="337" y="165"/>
                    <a:pt x="341" y="168"/>
                    <a:pt x="345" y="168"/>
                  </a:cubicBezTo>
                  <a:cubicBezTo>
                    <a:pt x="350" y="168"/>
                    <a:pt x="353" y="165"/>
                    <a:pt x="353" y="160"/>
                  </a:cubicBezTo>
                  <a:cubicBezTo>
                    <a:pt x="353" y="71"/>
                    <a:pt x="282" y="0"/>
                    <a:pt x="193" y="0"/>
                  </a:cubicBezTo>
                  <a:cubicBezTo>
                    <a:pt x="188" y="0"/>
                    <a:pt x="185" y="3"/>
                    <a:pt x="185" y="8"/>
                  </a:cubicBezTo>
                  <a:cubicBezTo>
                    <a:pt x="185" y="12"/>
                    <a:pt x="188" y="16"/>
                    <a:pt x="193" y="16"/>
                  </a:cubicBezTo>
                  <a:moveTo>
                    <a:pt x="193" y="96"/>
                  </a:moveTo>
                  <a:cubicBezTo>
                    <a:pt x="228" y="96"/>
                    <a:pt x="257" y="125"/>
                    <a:pt x="257" y="160"/>
                  </a:cubicBezTo>
                  <a:cubicBezTo>
                    <a:pt x="257" y="165"/>
                    <a:pt x="261" y="168"/>
                    <a:pt x="265" y="168"/>
                  </a:cubicBezTo>
                  <a:cubicBezTo>
                    <a:pt x="270" y="168"/>
                    <a:pt x="273" y="165"/>
                    <a:pt x="273" y="160"/>
                  </a:cubicBezTo>
                  <a:cubicBezTo>
                    <a:pt x="273" y="116"/>
                    <a:pt x="237" y="80"/>
                    <a:pt x="193" y="80"/>
                  </a:cubicBezTo>
                  <a:cubicBezTo>
                    <a:pt x="188" y="80"/>
                    <a:pt x="185" y="83"/>
                    <a:pt x="185" y="88"/>
                  </a:cubicBezTo>
                  <a:cubicBezTo>
                    <a:pt x="185" y="92"/>
                    <a:pt x="188" y="96"/>
                    <a:pt x="193" y="96"/>
                  </a:cubicBezTo>
                  <a:moveTo>
                    <a:pt x="193" y="176"/>
                  </a:moveTo>
                  <a:cubicBezTo>
                    <a:pt x="202" y="176"/>
                    <a:pt x="209" y="169"/>
                    <a:pt x="209" y="160"/>
                  </a:cubicBezTo>
                  <a:cubicBezTo>
                    <a:pt x="209" y="151"/>
                    <a:pt x="202" y="144"/>
                    <a:pt x="193" y="144"/>
                  </a:cubicBezTo>
                  <a:cubicBezTo>
                    <a:pt x="184" y="144"/>
                    <a:pt x="177" y="151"/>
                    <a:pt x="177" y="160"/>
                  </a:cubicBezTo>
                  <a:cubicBezTo>
                    <a:pt x="177" y="169"/>
                    <a:pt x="184" y="176"/>
                    <a:pt x="193" y="176"/>
                  </a:cubicBezTo>
                  <a:moveTo>
                    <a:pt x="353" y="280"/>
                  </a:moveTo>
                  <a:cubicBezTo>
                    <a:pt x="353" y="274"/>
                    <a:pt x="351" y="268"/>
                    <a:pt x="346" y="263"/>
                  </a:cubicBezTo>
                  <a:cubicBezTo>
                    <a:pt x="345" y="262"/>
                    <a:pt x="343" y="261"/>
                    <a:pt x="342" y="260"/>
                  </a:cubicBezTo>
                  <a:cubicBezTo>
                    <a:pt x="274" y="207"/>
                    <a:pt x="274" y="207"/>
                    <a:pt x="274" y="207"/>
                  </a:cubicBezTo>
                  <a:cubicBezTo>
                    <a:pt x="270" y="203"/>
                    <a:pt x="264" y="200"/>
                    <a:pt x="257" y="200"/>
                  </a:cubicBezTo>
                  <a:cubicBezTo>
                    <a:pt x="251" y="200"/>
                    <a:pt x="246" y="202"/>
                    <a:pt x="242" y="205"/>
                  </a:cubicBezTo>
                  <a:cubicBezTo>
                    <a:pt x="223" y="224"/>
                    <a:pt x="223" y="224"/>
                    <a:pt x="223" y="224"/>
                  </a:cubicBezTo>
                  <a:cubicBezTo>
                    <a:pt x="223" y="224"/>
                    <a:pt x="223" y="224"/>
                    <a:pt x="223" y="224"/>
                  </a:cubicBezTo>
                  <a:cubicBezTo>
                    <a:pt x="221" y="227"/>
                    <a:pt x="216" y="230"/>
                    <a:pt x="212" y="230"/>
                  </a:cubicBezTo>
                  <a:cubicBezTo>
                    <a:pt x="206" y="230"/>
                    <a:pt x="201" y="227"/>
                    <a:pt x="198" y="223"/>
                  </a:cubicBezTo>
                  <a:cubicBezTo>
                    <a:pt x="198" y="223"/>
                    <a:pt x="198" y="223"/>
                    <a:pt x="198" y="223"/>
                  </a:cubicBezTo>
                  <a:cubicBezTo>
                    <a:pt x="172" y="204"/>
                    <a:pt x="149" y="181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6" y="152"/>
                    <a:pt x="123" y="147"/>
                    <a:pt x="123" y="141"/>
                  </a:cubicBezTo>
                  <a:cubicBezTo>
                    <a:pt x="123" y="136"/>
                    <a:pt x="125" y="132"/>
                    <a:pt x="129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1" y="106"/>
                    <a:pt x="153" y="101"/>
                    <a:pt x="153" y="96"/>
                  </a:cubicBezTo>
                  <a:cubicBezTo>
                    <a:pt x="153" y="89"/>
                    <a:pt x="150" y="83"/>
                    <a:pt x="146" y="79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9"/>
                    <a:pt x="91" y="8"/>
                    <a:pt x="89" y="7"/>
                  </a:cubicBezTo>
                  <a:cubicBezTo>
                    <a:pt x="85" y="2"/>
                    <a:pt x="79" y="0"/>
                    <a:pt x="72" y="0"/>
                  </a:cubicBezTo>
                  <a:cubicBezTo>
                    <a:pt x="40" y="0"/>
                    <a:pt x="0" y="37"/>
                    <a:pt x="0" y="84"/>
                  </a:cubicBezTo>
                  <a:cubicBezTo>
                    <a:pt x="0" y="97"/>
                    <a:pt x="3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56" y="216"/>
                    <a:pt x="137" y="297"/>
                    <a:pt x="233" y="345"/>
                  </a:cubicBezTo>
                  <a:cubicBezTo>
                    <a:pt x="233" y="345"/>
                    <a:pt x="233" y="345"/>
                    <a:pt x="233" y="345"/>
                  </a:cubicBezTo>
                  <a:cubicBezTo>
                    <a:pt x="244" y="350"/>
                    <a:pt x="256" y="353"/>
                    <a:pt x="269" y="353"/>
                  </a:cubicBezTo>
                  <a:cubicBezTo>
                    <a:pt x="316" y="353"/>
                    <a:pt x="353" y="313"/>
                    <a:pt x="353" y="281"/>
                  </a:cubicBezTo>
                  <a:cubicBezTo>
                    <a:pt x="353" y="281"/>
                    <a:pt x="353" y="280"/>
                    <a:pt x="353" y="280"/>
                  </a:cubicBezTo>
                  <a:close/>
                  <a:moveTo>
                    <a:pt x="269" y="337"/>
                  </a:moveTo>
                  <a:cubicBezTo>
                    <a:pt x="259" y="337"/>
                    <a:pt x="249" y="335"/>
                    <a:pt x="240" y="330"/>
                  </a:cubicBezTo>
                  <a:cubicBezTo>
                    <a:pt x="239" y="330"/>
                    <a:pt x="238" y="329"/>
                    <a:pt x="237" y="329"/>
                  </a:cubicBezTo>
                  <a:cubicBezTo>
                    <a:pt x="146" y="283"/>
                    <a:pt x="70" y="207"/>
                    <a:pt x="24" y="116"/>
                  </a:cubicBezTo>
                  <a:cubicBezTo>
                    <a:pt x="24" y="115"/>
                    <a:pt x="23" y="114"/>
                    <a:pt x="23" y="113"/>
                  </a:cubicBezTo>
                  <a:cubicBezTo>
                    <a:pt x="18" y="104"/>
                    <a:pt x="16" y="94"/>
                    <a:pt x="16" y="84"/>
                  </a:cubicBezTo>
                  <a:cubicBezTo>
                    <a:pt x="16" y="45"/>
                    <a:pt x="50" y="16"/>
                    <a:pt x="72" y="16"/>
                  </a:cubicBezTo>
                  <a:cubicBezTo>
                    <a:pt x="75" y="16"/>
                    <a:pt x="77" y="17"/>
                    <a:pt x="78" y="18"/>
                  </a:cubicBezTo>
                  <a:cubicBezTo>
                    <a:pt x="78" y="18"/>
                    <a:pt x="79" y="19"/>
                    <a:pt x="79" y="19"/>
                  </a:cubicBezTo>
                  <a:cubicBezTo>
                    <a:pt x="79" y="20"/>
                    <a:pt x="80" y="20"/>
                    <a:pt x="80" y="21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9"/>
                    <a:pt x="134" y="90"/>
                    <a:pt x="134" y="90"/>
                  </a:cubicBezTo>
                  <a:cubicBezTo>
                    <a:pt x="135" y="91"/>
                    <a:pt x="137" y="93"/>
                    <a:pt x="137" y="96"/>
                  </a:cubicBezTo>
                  <a:cubicBezTo>
                    <a:pt x="137" y="97"/>
                    <a:pt x="136" y="99"/>
                    <a:pt x="135" y="100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1" y="124"/>
                    <a:pt x="107" y="132"/>
                    <a:pt x="107" y="141"/>
                  </a:cubicBezTo>
                  <a:cubicBezTo>
                    <a:pt x="107" y="150"/>
                    <a:pt x="110" y="158"/>
                    <a:pt x="116" y="163"/>
                  </a:cubicBezTo>
                  <a:cubicBezTo>
                    <a:pt x="116" y="164"/>
                    <a:pt x="116" y="164"/>
                    <a:pt x="117" y="164"/>
                  </a:cubicBezTo>
                  <a:cubicBezTo>
                    <a:pt x="136" y="192"/>
                    <a:pt x="161" y="216"/>
                    <a:pt x="189" y="236"/>
                  </a:cubicBezTo>
                  <a:cubicBezTo>
                    <a:pt x="189" y="236"/>
                    <a:pt x="189" y="236"/>
                    <a:pt x="189" y="237"/>
                  </a:cubicBezTo>
                  <a:cubicBezTo>
                    <a:pt x="195" y="242"/>
                    <a:pt x="203" y="246"/>
                    <a:pt x="212" y="246"/>
                  </a:cubicBezTo>
                  <a:cubicBezTo>
                    <a:pt x="220" y="246"/>
                    <a:pt x="228" y="242"/>
                    <a:pt x="234" y="236"/>
                  </a:cubicBezTo>
                  <a:cubicBezTo>
                    <a:pt x="234" y="236"/>
                    <a:pt x="235" y="236"/>
                    <a:pt x="235" y="236"/>
                  </a:cubicBezTo>
                  <a:cubicBezTo>
                    <a:pt x="253" y="217"/>
                    <a:pt x="253" y="217"/>
                    <a:pt x="253" y="217"/>
                  </a:cubicBezTo>
                  <a:cubicBezTo>
                    <a:pt x="254" y="217"/>
                    <a:pt x="255" y="216"/>
                    <a:pt x="257" y="216"/>
                  </a:cubicBezTo>
                  <a:cubicBezTo>
                    <a:pt x="260" y="216"/>
                    <a:pt x="262" y="218"/>
                    <a:pt x="263" y="219"/>
                  </a:cubicBezTo>
                  <a:cubicBezTo>
                    <a:pt x="263" y="219"/>
                    <a:pt x="264" y="219"/>
                    <a:pt x="264" y="220"/>
                  </a:cubicBezTo>
                  <a:cubicBezTo>
                    <a:pt x="332" y="273"/>
                    <a:pt x="332" y="273"/>
                    <a:pt x="332" y="273"/>
                  </a:cubicBezTo>
                  <a:cubicBezTo>
                    <a:pt x="332" y="273"/>
                    <a:pt x="333" y="273"/>
                    <a:pt x="333" y="274"/>
                  </a:cubicBezTo>
                  <a:cubicBezTo>
                    <a:pt x="334" y="274"/>
                    <a:pt x="335" y="275"/>
                    <a:pt x="335" y="275"/>
                  </a:cubicBezTo>
                  <a:cubicBezTo>
                    <a:pt x="336" y="276"/>
                    <a:pt x="337" y="278"/>
                    <a:pt x="337" y="280"/>
                  </a:cubicBezTo>
                  <a:cubicBezTo>
                    <a:pt x="337" y="281"/>
                    <a:pt x="337" y="281"/>
                    <a:pt x="337" y="282"/>
                  </a:cubicBezTo>
                  <a:cubicBezTo>
                    <a:pt x="336" y="304"/>
                    <a:pt x="307" y="337"/>
                    <a:pt x="269" y="3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06BD976-1D65-4857-9A06-985F1B056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32480" y="9235023"/>
              <a:ext cx="711754" cy="985780"/>
            </a:xfrm>
            <a:custGeom>
              <a:avLst/>
              <a:gdLst>
                <a:gd name="T0" fmla="*/ 88 w 258"/>
                <a:gd name="T1" fmla="*/ 306 h 355"/>
                <a:gd name="T2" fmla="*/ 104 w 258"/>
                <a:gd name="T3" fmla="*/ 290 h 355"/>
                <a:gd name="T4" fmla="*/ 88 w 258"/>
                <a:gd name="T5" fmla="*/ 274 h 355"/>
                <a:gd name="T6" fmla="*/ 72 w 258"/>
                <a:gd name="T7" fmla="*/ 290 h 355"/>
                <a:gd name="T8" fmla="*/ 88 w 258"/>
                <a:gd name="T9" fmla="*/ 306 h 355"/>
                <a:gd name="T10" fmla="*/ 253 w 258"/>
                <a:gd name="T11" fmla="*/ 2 h 355"/>
                <a:gd name="T12" fmla="*/ 242 w 258"/>
                <a:gd name="T13" fmla="*/ 6 h 355"/>
                <a:gd name="T14" fmla="*/ 156 w 258"/>
                <a:gd name="T15" fmla="*/ 34 h 355"/>
                <a:gd name="T16" fmla="*/ 103 w 258"/>
                <a:gd name="T17" fmla="*/ 32 h 355"/>
                <a:gd name="T18" fmla="*/ 81 w 258"/>
                <a:gd name="T19" fmla="*/ 66 h 355"/>
                <a:gd name="T20" fmla="*/ 0 w 258"/>
                <a:gd name="T21" fmla="*/ 154 h 355"/>
                <a:gd name="T22" fmla="*/ 0 w 258"/>
                <a:gd name="T23" fmla="*/ 266 h 355"/>
                <a:gd name="T24" fmla="*/ 88 w 258"/>
                <a:gd name="T25" fmla="*/ 355 h 355"/>
                <a:gd name="T26" fmla="*/ 177 w 258"/>
                <a:gd name="T27" fmla="*/ 266 h 355"/>
                <a:gd name="T28" fmla="*/ 177 w 258"/>
                <a:gd name="T29" fmla="*/ 154 h 355"/>
                <a:gd name="T30" fmla="*/ 97 w 258"/>
                <a:gd name="T31" fmla="*/ 66 h 355"/>
                <a:gd name="T32" fmla="*/ 112 w 258"/>
                <a:gd name="T33" fmla="*/ 46 h 355"/>
                <a:gd name="T34" fmla="*/ 149 w 258"/>
                <a:gd name="T35" fmla="*/ 49 h 355"/>
                <a:gd name="T36" fmla="*/ 214 w 258"/>
                <a:gd name="T37" fmla="*/ 54 h 355"/>
                <a:gd name="T38" fmla="*/ 256 w 258"/>
                <a:gd name="T39" fmla="*/ 13 h 355"/>
                <a:gd name="T40" fmla="*/ 253 w 258"/>
                <a:gd name="T41" fmla="*/ 2 h 355"/>
                <a:gd name="T42" fmla="*/ 161 w 258"/>
                <a:gd name="T43" fmla="*/ 266 h 355"/>
                <a:gd name="T44" fmla="*/ 88 w 258"/>
                <a:gd name="T45" fmla="*/ 339 h 355"/>
                <a:gd name="T46" fmla="*/ 16 w 258"/>
                <a:gd name="T47" fmla="*/ 266 h 355"/>
                <a:gd name="T48" fmla="*/ 16 w 258"/>
                <a:gd name="T49" fmla="*/ 178 h 355"/>
                <a:gd name="T50" fmla="*/ 161 w 258"/>
                <a:gd name="T51" fmla="*/ 178 h 355"/>
                <a:gd name="T52" fmla="*/ 161 w 258"/>
                <a:gd name="T53" fmla="*/ 266 h 355"/>
                <a:gd name="T54" fmla="*/ 161 w 258"/>
                <a:gd name="T55" fmla="*/ 154 h 355"/>
                <a:gd name="T56" fmla="*/ 161 w 258"/>
                <a:gd name="T57" fmla="*/ 162 h 355"/>
                <a:gd name="T58" fmla="*/ 16 w 258"/>
                <a:gd name="T59" fmla="*/ 162 h 355"/>
                <a:gd name="T60" fmla="*/ 16 w 258"/>
                <a:gd name="T61" fmla="*/ 154 h 355"/>
                <a:gd name="T62" fmla="*/ 80 w 258"/>
                <a:gd name="T63" fmla="*/ 82 h 355"/>
                <a:gd name="T64" fmla="*/ 80 w 258"/>
                <a:gd name="T65" fmla="*/ 162 h 355"/>
                <a:gd name="T66" fmla="*/ 96 w 258"/>
                <a:gd name="T67" fmla="*/ 162 h 355"/>
                <a:gd name="T68" fmla="*/ 96 w 258"/>
                <a:gd name="T69" fmla="*/ 82 h 355"/>
                <a:gd name="T70" fmla="*/ 161 w 258"/>
                <a:gd name="T71" fmla="*/ 15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8" h="355">
                  <a:moveTo>
                    <a:pt x="88" y="306"/>
                  </a:moveTo>
                  <a:cubicBezTo>
                    <a:pt x="97" y="306"/>
                    <a:pt x="104" y="299"/>
                    <a:pt x="104" y="290"/>
                  </a:cubicBezTo>
                  <a:cubicBezTo>
                    <a:pt x="104" y="282"/>
                    <a:pt x="97" y="274"/>
                    <a:pt x="88" y="274"/>
                  </a:cubicBezTo>
                  <a:cubicBezTo>
                    <a:pt x="79" y="274"/>
                    <a:pt x="72" y="282"/>
                    <a:pt x="72" y="290"/>
                  </a:cubicBezTo>
                  <a:cubicBezTo>
                    <a:pt x="72" y="299"/>
                    <a:pt x="79" y="306"/>
                    <a:pt x="88" y="306"/>
                  </a:cubicBezTo>
                  <a:moveTo>
                    <a:pt x="253" y="2"/>
                  </a:moveTo>
                  <a:cubicBezTo>
                    <a:pt x="249" y="0"/>
                    <a:pt x="244" y="2"/>
                    <a:pt x="242" y="6"/>
                  </a:cubicBezTo>
                  <a:cubicBezTo>
                    <a:pt x="224" y="33"/>
                    <a:pt x="200" y="59"/>
                    <a:pt x="156" y="34"/>
                  </a:cubicBezTo>
                  <a:cubicBezTo>
                    <a:pt x="131" y="20"/>
                    <a:pt x="115" y="25"/>
                    <a:pt x="103" y="32"/>
                  </a:cubicBezTo>
                  <a:cubicBezTo>
                    <a:pt x="91" y="39"/>
                    <a:pt x="83" y="52"/>
                    <a:pt x="81" y="66"/>
                  </a:cubicBezTo>
                  <a:cubicBezTo>
                    <a:pt x="36" y="70"/>
                    <a:pt x="0" y="108"/>
                    <a:pt x="0" y="15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315"/>
                    <a:pt x="40" y="355"/>
                    <a:pt x="88" y="355"/>
                  </a:cubicBezTo>
                  <a:cubicBezTo>
                    <a:pt x="137" y="355"/>
                    <a:pt x="177" y="315"/>
                    <a:pt x="177" y="266"/>
                  </a:cubicBezTo>
                  <a:cubicBezTo>
                    <a:pt x="177" y="154"/>
                    <a:pt x="177" y="154"/>
                    <a:pt x="177" y="154"/>
                  </a:cubicBezTo>
                  <a:cubicBezTo>
                    <a:pt x="177" y="108"/>
                    <a:pt x="142" y="71"/>
                    <a:pt x="97" y="66"/>
                  </a:cubicBezTo>
                  <a:cubicBezTo>
                    <a:pt x="99" y="59"/>
                    <a:pt x="104" y="51"/>
                    <a:pt x="112" y="46"/>
                  </a:cubicBezTo>
                  <a:cubicBezTo>
                    <a:pt x="123" y="39"/>
                    <a:pt x="131" y="40"/>
                    <a:pt x="149" y="49"/>
                  </a:cubicBezTo>
                  <a:cubicBezTo>
                    <a:pt x="179" y="64"/>
                    <a:pt x="199" y="60"/>
                    <a:pt x="214" y="54"/>
                  </a:cubicBezTo>
                  <a:cubicBezTo>
                    <a:pt x="233" y="47"/>
                    <a:pt x="247" y="32"/>
                    <a:pt x="256" y="13"/>
                  </a:cubicBezTo>
                  <a:cubicBezTo>
                    <a:pt x="258" y="9"/>
                    <a:pt x="256" y="4"/>
                    <a:pt x="253" y="2"/>
                  </a:cubicBezTo>
                  <a:moveTo>
                    <a:pt x="161" y="266"/>
                  </a:moveTo>
                  <a:cubicBezTo>
                    <a:pt x="161" y="306"/>
                    <a:pt x="128" y="339"/>
                    <a:pt x="88" y="339"/>
                  </a:cubicBezTo>
                  <a:cubicBezTo>
                    <a:pt x="48" y="339"/>
                    <a:pt x="16" y="306"/>
                    <a:pt x="16" y="266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1" y="178"/>
                    <a:pt x="161" y="178"/>
                    <a:pt x="161" y="178"/>
                  </a:cubicBezTo>
                  <a:lnTo>
                    <a:pt x="161" y="266"/>
                  </a:lnTo>
                  <a:close/>
                  <a:moveTo>
                    <a:pt x="161" y="154"/>
                  </a:moveTo>
                  <a:cubicBezTo>
                    <a:pt x="161" y="162"/>
                    <a:pt x="161" y="162"/>
                    <a:pt x="161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6" y="117"/>
                    <a:pt x="44" y="86"/>
                    <a:pt x="80" y="8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133" y="86"/>
                    <a:pt x="161" y="117"/>
                    <a:pt x="161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Symbol zastępczy tekstu 23">
            <a:extLst>
              <a:ext uri="{FF2B5EF4-FFF2-40B4-BE49-F238E27FC236}">
                <a16:creationId xmlns:a16="http://schemas.microsoft.com/office/drawing/2014/main" id="{ACC3FD44-4477-428B-BFB3-D8ECC124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6480" y="1243745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+48 32 237-14-10</a:t>
            </a:r>
          </a:p>
        </p:txBody>
      </p:sp>
      <p:sp>
        <p:nvSpPr>
          <p:cNvPr id="26" name="Symbol zastępczy tekstu 23">
            <a:extLst>
              <a:ext uri="{FF2B5EF4-FFF2-40B4-BE49-F238E27FC236}">
                <a16:creationId xmlns:a16="http://schemas.microsoft.com/office/drawing/2014/main" id="{14DD578F-A3E2-493E-A333-A1FD7A84D4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6478" y="2964049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kontakt@domena.pl</a:t>
            </a:r>
          </a:p>
        </p:txBody>
      </p:sp>
      <p:sp>
        <p:nvSpPr>
          <p:cNvPr id="27" name="Symbol zastępczy tekstu 23">
            <a:extLst>
              <a:ext uri="{FF2B5EF4-FFF2-40B4-BE49-F238E27FC236}">
                <a16:creationId xmlns:a16="http://schemas.microsoft.com/office/drawing/2014/main" id="{79A51DD8-5A89-49DF-B7F5-DA6170A104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6477" y="4787605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facebook.com/</a:t>
            </a:r>
            <a:r>
              <a:rPr lang="pl-PL" dirty="0" err="1"/>
              <a:t>polsl</a:t>
            </a:r>
            <a:endParaRPr lang="pl-PL" dirty="0"/>
          </a:p>
        </p:txBody>
      </p:sp>
      <p:sp>
        <p:nvSpPr>
          <p:cNvPr id="28" name="Symbol zastępczy tekstu 23">
            <a:extLst>
              <a:ext uri="{FF2B5EF4-FFF2-40B4-BE49-F238E27FC236}">
                <a16:creationId xmlns:a16="http://schemas.microsoft.com/office/drawing/2014/main" id="{B1EA8C2C-F545-48F7-9403-D6E1EDBC8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587" y="4166930"/>
            <a:ext cx="3132801" cy="1585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Dodatkowe informacje</a:t>
            </a:r>
          </a:p>
        </p:txBody>
      </p:sp>
      <p:sp>
        <p:nvSpPr>
          <p:cNvPr id="20" name="Symbol zastępczy obrazu 6">
            <a:extLst>
              <a:ext uri="{FF2B5EF4-FFF2-40B4-BE49-F238E27FC236}">
                <a16:creationId xmlns:a16="http://schemas.microsoft.com/office/drawing/2014/main" id="{3749CCF1-0D66-4782-9FA5-E397099BAB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5267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:a16="http://schemas.microsoft.com/office/drawing/2014/main" id="{FBD8A7EE-4B0A-437A-AABD-4E8ABE5188CD}"/>
              </a:ext>
            </a:extLst>
          </p:cNvPr>
          <p:cNvSpPr/>
          <p:nvPr userDrawn="1"/>
        </p:nvSpPr>
        <p:spPr>
          <a:xfrm>
            <a:off x="6096000" y="-1"/>
            <a:ext cx="6096000" cy="6061711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id="{85E32F5C-7943-4217-A578-97794F27F44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575" y="3019752"/>
            <a:ext cx="99541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A041E12A-FC29-4260-8053-77735BA27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8041" y="2771197"/>
            <a:ext cx="4021118" cy="657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/>
            </a:lvl1pPr>
          </a:lstStyle>
          <a:p>
            <a:pPr lvl="0"/>
            <a:r>
              <a:rPr lang="pl-PL" dirty="0"/>
              <a:t>Spis treści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37E01E1-9299-4C3E-9D2E-50DAD551E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8041" y="2382438"/>
            <a:ext cx="402111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7EB89838-8766-48C6-A627-DC82441DA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5881" y="320155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01</a:t>
            </a:r>
          </a:p>
        </p:txBody>
      </p:sp>
      <p:sp>
        <p:nvSpPr>
          <p:cNvPr id="9" name="Symbol zastępczy tekstu 9">
            <a:extLst>
              <a:ext uri="{FF2B5EF4-FFF2-40B4-BE49-F238E27FC236}">
                <a16:creationId xmlns:a16="http://schemas.microsoft.com/office/drawing/2014/main" id="{44685BB7-6B73-49A1-AEC6-FB3825410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77126" y="320155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86CFE493-A395-4FBD-A5D8-2BA757FC9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7126" y="723450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3" name="Symbol zastępczy tekstu 9">
            <a:extLst>
              <a:ext uri="{FF2B5EF4-FFF2-40B4-BE49-F238E27FC236}">
                <a16:creationId xmlns:a16="http://schemas.microsoft.com/office/drawing/2014/main" id="{B0DDE6BB-AFFB-4785-93FB-D6E1DE549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95881" y="1742970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02</a:t>
            </a:r>
          </a:p>
        </p:txBody>
      </p:sp>
      <p:sp>
        <p:nvSpPr>
          <p:cNvPr id="24" name="Symbol zastępczy tekstu 9">
            <a:extLst>
              <a:ext uri="{FF2B5EF4-FFF2-40B4-BE49-F238E27FC236}">
                <a16:creationId xmlns:a16="http://schemas.microsoft.com/office/drawing/2014/main" id="{D38A9C5E-160A-442D-9958-B5F39BCB0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7126" y="1742970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25" name="Symbol zastępczy tekstu 9">
            <a:extLst>
              <a:ext uri="{FF2B5EF4-FFF2-40B4-BE49-F238E27FC236}">
                <a16:creationId xmlns:a16="http://schemas.microsoft.com/office/drawing/2014/main" id="{6358B038-0141-4F6F-919E-EA627325BA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7126" y="2146265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6" name="Symbol zastępczy tekstu 9">
            <a:extLst>
              <a:ext uri="{FF2B5EF4-FFF2-40B4-BE49-F238E27FC236}">
                <a16:creationId xmlns:a16="http://schemas.microsoft.com/office/drawing/2014/main" id="{2E92B50C-1D59-400B-AFE7-721C0AB2A8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5881" y="3165785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03</a:t>
            </a:r>
          </a:p>
        </p:txBody>
      </p:sp>
      <p:sp>
        <p:nvSpPr>
          <p:cNvPr id="27" name="Symbol zastępczy tekstu 9">
            <a:extLst>
              <a:ext uri="{FF2B5EF4-FFF2-40B4-BE49-F238E27FC236}">
                <a16:creationId xmlns:a16="http://schemas.microsoft.com/office/drawing/2014/main" id="{D314F67D-571E-4CE3-8406-E4A37D6CD8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7126" y="3165785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28" name="Symbol zastępczy tekstu 9">
            <a:extLst>
              <a:ext uri="{FF2B5EF4-FFF2-40B4-BE49-F238E27FC236}">
                <a16:creationId xmlns:a16="http://schemas.microsoft.com/office/drawing/2014/main" id="{01220896-B5D2-4FA3-A948-9A48460A3D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77126" y="3569080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9" name="Symbol zastępczy tekstu 9">
            <a:extLst>
              <a:ext uri="{FF2B5EF4-FFF2-40B4-BE49-F238E27FC236}">
                <a16:creationId xmlns:a16="http://schemas.microsoft.com/office/drawing/2014/main" id="{151BA129-B7FE-4FA4-83FB-F37F1DFEE9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95881" y="4598167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04</a:t>
            </a:r>
          </a:p>
        </p:txBody>
      </p:sp>
      <p:sp>
        <p:nvSpPr>
          <p:cNvPr id="30" name="Symbol zastępczy tekstu 9">
            <a:extLst>
              <a:ext uri="{FF2B5EF4-FFF2-40B4-BE49-F238E27FC236}">
                <a16:creationId xmlns:a16="http://schemas.microsoft.com/office/drawing/2014/main" id="{06939BC6-9EA0-411F-9951-A90988D4D1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77126" y="4598167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31" name="Symbol zastępczy tekstu 9">
            <a:extLst>
              <a:ext uri="{FF2B5EF4-FFF2-40B4-BE49-F238E27FC236}">
                <a16:creationId xmlns:a16="http://schemas.microsoft.com/office/drawing/2014/main" id="{F2996B06-F831-4E41-B274-8CBC2691D1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77126" y="5001462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19" name="Symbol zastępczy obrazu 6">
            <a:extLst>
              <a:ext uri="{FF2B5EF4-FFF2-40B4-BE49-F238E27FC236}">
                <a16:creationId xmlns:a16="http://schemas.microsoft.com/office/drawing/2014/main" id="{F20D8051-4935-4CAF-8DD3-4DCDF4486B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0014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Slajd z tekstem - jedna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F0EF993D-1620-4594-9A24-9485BBB62EE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A5092FBE-0F2D-4208-9054-DFD9455D68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treści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AD8D3B5E-1F75-481C-9E5C-747D700A7A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1926982"/>
            <a:ext cx="9932768" cy="3617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622595F-3EA9-4220-A0B1-3F302FA9F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</a:t>
            </a:r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4D025A44-83BC-4CA2-8197-3CBBA596B2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23731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Slajd z tekstem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0BDD364-8FF1-40B4-BB4C-2DB55F256FF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C1A1F89D-1987-49B8-88C9-A7E7B0DA1F6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D9E687E0-BBD8-4502-A20C-EC314E92C5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treści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B03E810E-74EE-46DA-B214-13E6EF87E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1926982"/>
            <a:ext cx="4788000" cy="365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D36FA49F-4DDF-4C28-9964-B5577C2EA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204CBD1A-41B1-4F01-A716-ECD6AF123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4000" y="1926982"/>
            <a:ext cx="4788000" cy="365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142545C7-9FD4-4854-AA2F-B5DAC3DD18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2724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Slajd z tekstem i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0576738-9BCC-41C7-9496-C1DFE7A7D16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984F5DA4-E481-462B-946D-0DE0D3685A3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48FB7916-025E-4C5F-B12C-A475AFDF8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3636140" cy="1243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obrazu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3E82F0F9-3E4C-4426-8EB0-8A7655FBF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2419007"/>
            <a:ext cx="3636140" cy="3216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 obrazu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F81202E4-AD16-4120-987D-84E9C6F6C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10393932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 i obrazem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7C90D65E-F11D-4676-A4E5-1594667A7F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69711" y="955918"/>
            <a:ext cx="648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63FEB514-673C-478F-8521-4DAF05777C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1693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Slajd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0629128-CC75-471C-9185-6BB9374826EE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971E3025-F588-4F61-B301-68BBEC9400B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B4EDC594-42C6-4522-B44C-33FAB6A4B6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8" y="955918"/>
            <a:ext cx="10393931" cy="8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obrazu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3CBAAA5A-0890-4FE2-AD28-69F05CD72D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10393932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obrazem</a:t>
            </a:r>
          </a:p>
        </p:txBody>
      </p:sp>
      <p:sp>
        <p:nvSpPr>
          <p:cNvPr id="8" name="Symbol zastępczy obrazu 8">
            <a:extLst>
              <a:ext uri="{FF2B5EF4-FFF2-40B4-BE49-F238E27FC236}">
                <a16:creationId xmlns:a16="http://schemas.microsoft.com/office/drawing/2014/main" id="{DCA05A83-878C-46F9-B61D-8219BC01C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55779" y="1916597"/>
            <a:ext cx="10393932" cy="398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A897EF82-5B6B-4576-BEC7-2BAB2C1C62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2310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Obraz na całą stron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419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4" name="Symbol zastępczy obrazu 6">
            <a:extLst>
              <a:ext uri="{FF2B5EF4-FFF2-40B4-BE49-F238E27FC236}">
                <a16:creationId xmlns:a16="http://schemas.microsoft.com/office/drawing/2014/main" id="{36E1F2CD-EFB0-493C-B71E-53AEAB1071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505687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Slajd z tekstem i obrazem - przeryw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>
            <a:extLst>
              <a:ext uri="{FF2B5EF4-FFF2-40B4-BE49-F238E27FC236}">
                <a16:creationId xmlns:a16="http://schemas.microsoft.com/office/drawing/2014/main" id="{99C4A582-E91E-4F88-9747-664697790493}"/>
              </a:ext>
            </a:extLst>
          </p:cNvPr>
          <p:cNvSpPr/>
          <p:nvPr userDrawn="1"/>
        </p:nvSpPr>
        <p:spPr>
          <a:xfrm>
            <a:off x="6096001" y="-1"/>
            <a:ext cx="6096000" cy="5301205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obrazu 8">
            <a:extLst>
              <a:ext uri="{FF2B5EF4-FFF2-40B4-BE49-F238E27FC236}">
                <a16:creationId xmlns:a16="http://schemas.microsoft.com/office/drawing/2014/main" id="{3D493572-BC96-4DB1-A0FE-B4C18C7984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01664" y="884542"/>
            <a:ext cx="6954507" cy="4416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91E98FD-D3FF-4235-9628-F2D9A093EDB7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EFECF438-AEF7-4A4D-BED2-A80F3A389293}"/>
              </a:ext>
            </a:extLst>
          </p:cNvPr>
          <p:cNvCxnSpPr>
            <a:cxnSpLocks/>
          </p:cNvCxnSpPr>
          <p:nvPr userDrawn="1"/>
        </p:nvCxnSpPr>
        <p:spPr>
          <a:xfrm flipH="1">
            <a:off x="3217762" y="1472105"/>
            <a:ext cx="98390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C5385C3-A33A-4796-AEB3-1C7AFAEF5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632" y="884542"/>
            <a:ext cx="3119481" cy="1832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F3DBB564-A5C1-4397-91DE-9AA2D04535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632" y="4687922"/>
            <a:ext cx="3119481" cy="850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16A23259-D8DB-4491-9F27-A3DFF1990446}"/>
              </a:ext>
            </a:extLst>
          </p:cNvPr>
          <p:cNvCxnSpPr>
            <a:cxnSpLocks/>
          </p:cNvCxnSpPr>
          <p:nvPr userDrawn="1"/>
        </p:nvCxnSpPr>
        <p:spPr>
          <a:xfrm flipV="1">
            <a:off x="2264780" y="2950067"/>
            <a:ext cx="0" cy="151776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0A8971F7-6035-434B-8F8A-F0C96981F6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668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1424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wmf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6048000"/>
            <a:ext cx="12192000" cy="81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7764092" y="6188280"/>
            <a:ext cx="4327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spc="0" baseline="0" dirty="0">
                <a:solidFill>
                  <a:schemeClr val="bg1"/>
                </a:solidFill>
                <a:latin typeface="Barlow SCK SemiBold" panose="00000706000000000000" pitchFamily="50" charset="-18"/>
              </a:rPr>
              <a:t>68. Krynicka Konferencja Naukowa</a:t>
            </a:r>
          </a:p>
          <a:p>
            <a:r>
              <a:rPr lang="pl-PL" sz="1200" spc="0" baseline="0" dirty="0">
                <a:solidFill>
                  <a:schemeClr val="bg1"/>
                </a:solidFill>
                <a:latin typeface="Barlow SCK Light" panose="00000406000000000000" pitchFamily="50" charset="-18"/>
              </a:rPr>
              <a:t>Komitetu Inżynierii Lądowej i Wodnej PAN oraz Komitetu Nauki PZITB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A1E3BE-6D03-4703-9227-1D6914EC169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" y="6094625"/>
            <a:ext cx="454077" cy="720000"/>
          </a:xfrm>
          <a:prstGeom prst="rect">
            <a:avLst/>
          </a:prstGeom>
        </p:spPr>
      </p:pic>
      <p:graphicFrame>
        <p:nvGraphicFramePr>
          <p:cNvPr id="13" name="Obiekt 12">
            <a:extLst>
              <a:ext uri="{FF2B5EF4-FFF2-40B4-BE49-F238E27FC236}">
                <a16:creationId xmlns:a16="http://schemas.microsoft.com/office/drawing/2014/main" id="{54AA4008-ED51-4DFC-A734-D9D0BCC81EE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59378400"/>
              </p:ext>
            </p:extLst>
          </p:nvPr>
        </p:nvGraphicFramePr>
        <p:xfrm>
          <a:off x="1996046" y="6096268"/>
          <a:ext cx="486000" cy="4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CorelDRAW" r:id="rId24" imgW="710337" imgH="709789" progId="CorelDraw.Graphic.23">
                  <p:embed/>
                </p:oleObj>
              </mc:Choice>
              <mc:Fallback>
                <p:oleObj name="CorelDRAW" r:id="rId24" imgW="710337" imgH="709789" progId="CorelDraw.Graphic.23">
                  <p:embed/>
                  <p:pic>
                    <p:nvPicPr>
                      <p:cNvPr id="10" name="Obiekt 9">
                        <a:extLst>
                          <a:ext uri="{FF2B5EF4-FFF2-40B4-BE49-F238E27FC236}">
                            <a16:creationId xmlns:a16="http://schemas.microsoft.com/office/drawing/2014/main" id="{D8F9DBE7-3EAF-4754-8C75-11F9F279D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996046" y="6096268"/>
                        <a:ext cx="486000" cy="4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iekt 13">
            <a:extLst>
              <a:ext uri="{FF2B5EF4-FFF2-40B4-BE49-F238E27FC236}">
                <a16:creationId xmlns:a16="http://schemas.microsoft.com/office/drawing/2014/main" id="{9950E460-BAA7-4E91-A0A4-5CC386550D8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81288817"/>
              </p:ext>
            </p:extLst>
          </p:nvPr>
        </p:nvGraphicFramePr>
        <p:xfrm>
          <a:off x="674531" y="6094625"/>
          <a:ext cx="486206" cy="48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CorelDRAW" r:id="rId26" imgW="3768458" imgH="3765550" progId="CorelDraw.Graphic.23">
                  <p:embed/>
                </p:oleObj>
              </mc:Choice>
              <mc:Fallback>
                <p:oleObj name="CorelDRAW" r:id="rId26" imgW="3768458" imgH="3765550" progId="CorelDraw.Graphic.23">
                  <p:embed/>
                  <p:pic>
                    <p:nvPicPr>
                      <p:cNvPr id="12" name="Obiekt 11">
                        <a:extLst>
                          <a:ext uri="{FF2B5EF4-FFF2-40B4-BE49-F238E27FC236}">
                            <a16:creationId xmlns:a16="http://schemas.microsoft.com/office/drawing/2014/main" id="{39827995-9822-4EB7-AA23-17462EDF7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74531" y="6094625"/>
                        <a:ext cx="486206" cy="485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0630363-B1C7-442E-944C-464A7A1E22DF}"/>
              </a:ext>
            </a:extLst>
          </p:cNvPr>
          <p:cNvSpPr txBox="1"/>
          <p:nvPr userDrawn="1"/>
        </p:nvSpPr>
        <p:spPr>
          <a:xfrm>
            <a:off x="565119" y="6554144"/>
            <a:ext cx="69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bg1"/>
                </a:solidFill>
              </a:rPr>
              <a:t>Politechnika</a:t>
            </a:r>
          </a:p>
          <a:p>
            <a:pPr algn="ctr"/>
            <a:r>
              <a:rPr lang="pl-PL" sz="800" dirty="0">
                <a:solidFill>
                  <a:schemeClr val="bg1"/>
                </a:solidFill>
              </a:rPr>
              <a:t>Śląska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0075383-4357-435B-942E-35C750BC2A6D}"/>
              </a:ext>
            </a:extLst>
          </p:cNvPr>
          <p:cNvSpPr txBox="1"/>
          <p:nvPr userDrawn="1"/>
        </p:nvSpPr>
        <p:spPr>
          <a:xfrm>
            <a:off x="1863698" y="6538438"/>
            <a:ext cx="75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bg1"/>
                </a:solidFill>
              </a:rPr>
              <a:t>Wydział</a:t>
            </a:r>
          </a:p>
          <a:p>
            <a:pPr algn="ctr"/>
            <a:r>
              <a:rPr lang="pl-PL" sz="800" dirty="0">
                <a:solidFill>
                  <a:schemeClr val="bg1"/>
                </a:solidFill>
              </a:rPr>
              <a:t>Budownictwa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ED8A71F-DB42-4833-AB2F-719F562EEAF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14" y="6037589"/>
            <a:ext cx="593293" cy="8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704" r:id="rId3"/>
    <p:sldLayoutId id="2147483662" r:id="rId4"/>
    <p:sldLayoutId id="2147483700" r:id="rId5"/>
    <p:sldLayoutId id="2147483695" r:id="rId6"/>
    <p:sldLayoutId id="2147483703" r:id="rId7"/>
    <p:sldLayoutId id="2147483664" r:id="rId8"/>
    <p:sldLayoutId id="2147483705" r:id="rId9"/>
    <p:sldLayoutId id="2147483702" r:id="rId10"/>
    <p:sldLayoutId id="2147483696" r:id="rId11"/>
    <p:sldLayoutId id="2147483697" r:id="rId12"/>
    <p:sldLayoutId id="2147483698" r:id="rId13"/>
    <p:sldLayoutId id="2147483699" r:id="rId14"/>
    <p:sldLayoutId id="2147483701" r:id="rId15"/>
    <p:sldLayoutId id="2147483667" r:id="rId16"/>
    <p:sldLayoutId id="2147483668" r:id="rId17"/>
    <p:sldLayoutId id="2147483669" r:id="rId18"/>
    <p:sldLayoutId id="2147483666" r:id="rId19"/>
    <p:sldLayoutId id="2147483663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1">
          <p15:clr>
            <a:srgbClr val="F26B43"/>
          </p15:clr>
        </p15:guide>
        <p15:guide id="2" pos="1035">
          <p15:clr>
            <a:srgbClr val="F26B43"/>
          </p15:clr>
        </p15:guide>
        <p15:guide id="4" orient="horz" pos="4420">
          <p15:clr>
            <a:srgbClr val="F26B43"/>
          </p15:clr>
        </p15:guide>
        <p15:guide id="5" pos="14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FCE86CF-626E-4C59-926D-ABA2ACA1E9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Tytuł prezentacji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1942B2-B1BB-40AA-B746-3B5A07B12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Imię Nazwisko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AE6E9B7-1795-42FE-A4D3-B7D6F2473E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2BB15AE-3F7E-45BC-8F2A-952DA0BF28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wykresem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007BB1-29E6-4BFC-ACC6-806C590230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graphicFrame>
        <p:nvGraphicFramePr>
          <p:cNvPr id="7" name="Symbol zastępczy wykresu 6">
            <a:extLst>
              <a:ext uri="{FF2B5EF4-FFF2-40B4-BE49-F238E27FC236}">
                <a16:creationId xmlns:a16="http://schemas.microsoft.com/office/drawing/2014/main" id="{3C67E98B-22D5-4FBA-A6A2-D8EACAD50AF7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3544325974"/>
              </p:ext>
            </p:extLst>
          </p:nvPr>
        </p:nvGraphicFramePr>
        <p:xfrm>
          <a:off x="1155700" y="1928813"/>
          <a:ext cx="10002838" cy="397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B1747D9C-FEAC-483F-94E5-15EE61844F0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372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932BA67-FBDD-4D4E-88C6-424031ED5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punktami (3)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9CB081-1525-428C-A6FB-E1ABFEA5B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Wideo może być bardzo pomocne w przedstawieniu swojego punktu widzenia. Po kliknięciu łącza wideo online można wstawić kod osadzania dla wideo, które chcesz dodać. Możesz również wpisać słowo kluczowe, aby wyszukać w trybie online wideo, które najbardziej pasuje do danego dokumentu.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3E7BBC-4B04-474D-97F1-DEF564D4D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C80B341-E978-40FA-9E83-17235ABBD8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7B00EEAA-7B7B-4A73-A3F8-BFE59A69F1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Motywy i style również pomagają zachować spójność dokumentu. Po kliknięciu karty Projektowanie i wybraniu nowego motywu obrazy, wykresy i grafika </a:t>
            </a:r>
            <a:r>
              <a:rPr lang="pl-PL" dirty="0" err="1"/>
              <a:t>SmartArt</a:t>
            </a:r>
            <a:r>
              <a:rPr lang="pl-PL" dirty="0"/>
              <a:t> zostaną zmienione zgodnie z nowym motywem. Po zastosowaniu stylów nagłówki zostaną zmienione zgodnie z nowym motywem.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72FAF0A0-18DA-4BF8-A0D5-A7C016E2523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616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3420077-FEA3-40E6-8777-7AB13143FB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punktami (2)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08E4A9-3106-469F-A93F-9424B2767A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Nowe przyciski programu Word są wyświetlane w miejscach, w których są potrzebne, pozwalając zaoszczędzić czas. Aby zmienić sposób dopasowania obrazu w dokumencie, kliknij ten obraz, a obok niego zostanie wyświetlony przycisk prowadzący do opcji układu. Podczas pracy w tabeli kliknij w dowolnym miejscu, aby dodać wiersz lub kolumnę, a następnie kliknij znak plusa.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2FA34A-E7BE-4B19-86FD-CD3201A06F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512BB2-7449-477B-9A74-1E7F6D8187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Czytanie w nowym widoku do czytania jest również łatwiejsze. Możesz zwinąć części dokumentu i skupić się na odpowiednim tekście. Jeśli musisz przerwać czytanie przed osiągnięciem końca dokumentu, program Word będzie wskazywać miejsce, w którym przerwano pracę — nawet na innym urządzeniu.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CDAAE8AD-ADC1-46CD-86D8-322B7FD3931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1464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B9933F3-9B9C-406C-8F20-2C16E7369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punktami (1)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90C4745-2D70-4DA3-8F0F-7AAF8D5AE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Czytanie w nowym widoku do czytania jest również łatwiejsze. Możesz zwinąć części dokumentu i skupić się na odpowiednim tekście. Jeśli musisz przerwać czytanie przed osiągnięciem końca dokumentu, program Word będzie wskazywać miejsce, w którym przerwano pracę — nawet na innym urządzeniu.</a:t>
            </a:r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575E4B3-C369-458B-AA60-0DBCB8E61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D701B7EF-444D-4CF2-B199-5AFF14CFF69F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021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C6049FD-BECA-4F8A-902E-6827922D309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14907"/>
          <a:stretch>
            <a:fillRect/>
          </a:stretch>
        </p:blipFill>
        <p:spPr/>
      </p:pic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4DE49F3-D9C7-4DF0-881E-6752FE8A6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Tytuł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72A3FF-CAB7-4A20-9C67-E6B9F66E12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Tekst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F193DA-3723-49CF-941C-DEDB6C8782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B45B28F3-630A-4934-AFCC-BF6F5D3D574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37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76B5A38-75E9-48FD-B0CF-ECCBA49205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16747"/>
          <a:stretch>
            <a:fillRect/>
          </a:stretch>
        </p:blipFill>
        <p:spPr/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360E80-EEC4-47E1-93C2-A59A01B1FB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Linia czasu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1753E4-BB99-4898-B50E-2BEFC8173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III wiek p.n.e.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0914053-D3E4-4A0C-90FB-7252938C1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Organy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22EECFF-3B1D-4473-A89C-94BDA6F228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Klawiatura muzyczna. Pierwsze stosowane były np. w organach. Chociaż nie wiadomo, czy te pierwsze datowane na III wiek p.n.e. zbudowane przez aleksandryjskiego matematyka </a:t>
            </a:r>
            <a:r>
              <a:rPr lang="pl-PL" dirty="0" err="1"/>
              <a:t>Ktesibiosa</a:t>
            </a:r>
            <a:r>
              <a:rPr lang="pl-PL" dirty="0"/>
              <a:t> je już miały.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E196464-9F8E-467C-9509-9E3CF7CFED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99A6497A-E4B0-4214-A0DD-81E6B27081E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4891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>
            <a:extLst>
              <a:ext uri="{FF2B5EF4-FFF2-40B4-BE49-F238E27FC236}">
                <a16:creationId xmlns:a16="http://schemas.microsoft.com/office/drawing/2014/main" id="{C0DC4AAC-33F6-4BA9-AD0B-4E21B58255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55" y="782439"/>
            <a:ext cx="2091891" cy="2091891"/>
          </a:xfrm>
        </p:spPr>
      </p:pic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6FAF90DE-7424-4AD0-9E38-BF84E9A2B1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55" y="3429000"/>
            <a:ext cx="2091600" cy="20916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AC2991-AC38-4609-BBAF-61EB7E6A6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Sierpień 1981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953877-859B-41D6-8D3E-F4DB46335F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Klawiatura komputerowa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170A5046-7A6D-4F92-AFF5-D4EFC70AC3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Pierwsza 82 klawiszowa klawiatura dodana została do komputera IBM PC/XT. Popularne używane dzisiaj mają 104 klawisze. Specjalizowane multimedialne mają ich czasami aż 145.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C77D82B-FFFE-4C6F-B2E9-DCA1D406F0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Rok 1867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F0611DE-5F20-4208-B7FB-7359BEE6D7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Maszyna do pisania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D1B56C07-D482-49EF-9B1B-B8E0ADD4CD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Pierwsze zbliżone do używanych dzisiaj zbudował </a:t>
            </a:r>
            <a:r>
              <a:rPr lang="pl-PL" dirty="0" err="1"/>
              <a:t>Christoper</a:t>
            </a:r>
            <a:r>
              <a:rPr lang="pl-PL" dirty="0"/>
              <a:t> </a:t>
            </a:r>
            <a:r>
              <a:rPr lang="pl-PL" dirty="0" err="1"/>
              <a:t>Sholes</a:t>
            </a:r>
            <a:r>
              <a:rPr lang="pl-PL" dirty="0"/>
              <a:t> (współpracując z panami </a:t>
            </a:r>
            <a:r>
              <a:rPr lang="pl-PL" dirty="0" err="1"/>
              <a:t>Gliddenem</a:t>
            </a:r>
            <a:r>
              <a:rPr lang="pl-PL" dirty="0"/>
              <a:t> i Soule) w USA.</a:t>
            </a:r>
          </a:p>
        </p:txBody>
      </p:sp>
    </p:spTree>
    <p:extLst>
      <p:ext uri="{BB962C8B-B14F-4D97-AF65-F5344CB8AC3E}">
        <p14:creationId xmlns:p14="http://schemas.microsoft.com/office/powerpoint/2010/main" val="8526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66520F5-CFA7-48B0-BB36-B95722A368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472"/>
          <a:stretch>
            <a:fillRect/>
          </a:stretch>
        </p:blipFill>
        <p:spPr/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AA54ED-C164-4D49-953C-A8377ECDD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Listopad 2024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837D28-4C62-4C4B-90BE-7564839F9D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Kompletna klawiatura komputerowa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E3E792B-6792-4DC2-BEAC-88F613F416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Planowana premiera. Oparta na standardzie PC XT/AT. Posiada WSZYSTKIE niezbędne do wygodnej pracy klawisze, w tym przycisk ANY. </a:t>
            </a:r>
          </a:p>
        </p:txBody>
      </p:sp>
    </p:spTree>
    <p:extLst>
      <p:ext uri="{BB962C8B-B14F-4D97-AF65-F5344CB8AC3E}">
        <p14:creationId xmlns:p14="http://schemas.microsoft.com/office/powerpoint/2010/main" val="28803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182B346-39D0-4727-A918-D209FF26C3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45" y="1756769"/>
            <a:ext cx="1564105" cy="1564105"/>
          </a:xfr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E107DE-8C5A-473A-96D1-581F632F6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Imię nazwisko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20FD6F-325F-45C6-9209-F116D6CEC5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Czytanie w nowym widoku do czytania jest również łatwiejsze. Możesz zwinąć części dokumentu i skupić się na odpowiednim tekście. Jeśli musisz przerwać czytanie przed osiągnięciem końca dokumentu, program Word będzie wskazywać miejsce, w którym przerwano pracę — nawet na innym urządzeniu.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B29B8F5-B9C1-4E1C-8AB2-A397B1FA7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Nowe przyciski programu Word są wyświetlane w miejscach, w których są potrzebne, pozwalając zaoszczędzić czas. Aby zmienić sposób dopasowania obrazu w dokumencie, kliknij ten obraz, a obok niego zostanie wyświetlony przycisk prowadzący do opcji układu. Podczas pracy w tabeli kliknij w dowolnym miejscu, aby dodać wiersz lub kolumnę, a następnie kliknij znak plusa.</a:t>
            </a:r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F6D0821-412F-4A41-BA02-A0E758DCB0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Notka biograficzna</a:t>
            </a:r>
          </a:p>
        </p:txBody>
      </p:sp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4C605B95-0D16-4291-9598-95277C746B6F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715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64CA764-8CDF-467F-9D42-45C09D61A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+48 32 237-xx-xx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079D43-FDCC-4F2F-AC1D-AB367F506C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konto@domena.org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17956A-F455-4A44-AAC0-696508396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https://Twitter/test_test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7FCB2CA-442A-433C-88A1-C4E35DD8B1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Dodatkowy tekst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D24014E1-389B-4986-B3DA-913072CF54EA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579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0D50DB9-2B06-4584-AF2B-441E4FAE8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F9E3BD-E830-43A3-AD30-7271F84B53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Prezentacja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C69431-3094-47C4-8720-79611DC1E8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01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32AF12E-1FC4-4DA2-BB3A-EC8603B3C4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40EB274-235D-425B-85E0-731D934013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Opis problemu. Slajdy 1-4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16B3E44-2038-4ECD-8B1F-74E8D3C668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02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E5AC8D5E-574B-4F67-BF0C-50D1034C9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Metody badawcze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B916B565-0290-4031-9019-BC49011662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l-PL" dirty="0"/>
              <a:t>Użyte oprogramowanie. Sprzęt laboratoryjny. Slajdy 5-8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E0FA159D-62A6-4782-BC17-61E4008B11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03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204FF23A-8FFE-45E4-86B1-628224C19D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E7346959-3877-4A9D-9812-1DED30A3BD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l-PL" dirty="0"/>
              <a:t>Otrzymane wyniki. Publikacje. Slajdy 9-12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A353C76D-2477-46FE-BE5F-79695479E5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A415A0C3-5693-4335-B759-E74393FDE1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2BA57576-D808-462F-A1F7-064AF412BD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obrazu 15">
            <a:extLst>
              <a:ext uri="{FF2B5EF4-FFF2-40B4-BE49-F238E27FC236}">
                <a16:creationId xmlns:a16="http://schemas.microsoft.com/office/drawing/2014/main" id="{C08176B7-5771-47A0-BB50-F077C62E94A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71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DB8A5BF-FAEA-4D61-8F48-7AEBE50DAE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tekstem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5D0F4F-1E8A-4750-B561-625E156653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Wideo może być bardzo pomocne w przedstawieniu swojego punktu widzenia. Po kliknięciu łącza wideo online można wstawić kod osadzania dla wideo, które chcesz dodać. Możesz również wpisać słowo kluczowe, aby wyszukać w trybie online wideo, które najbardziej pasuje do danego dokumentu.</a:t>
            </a:r>
          </a:p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  <a:p>
            <a:r>
              <a:rPr lang="pl-PL" dirty="0"/>
              <a:t>Motywy i style również pomagają zachować spójność dokumentu. Po kliknięciu karty Projektowanie i wybraniu nowego motywu obrazy, wykresy i grafika </a:t>
            </a:r>
            <a:r>
              <a:rPr lang="pl-PL" dirty="0" err="1"/>
              <a:t>SmartArt</a:t>
            </a:r>
            <a:r>
              <a:rPr lang="pl-PL" dirty="0"/>
              <a:t> zostaną zmienione zgodnie z nowym motywem. Po zastosowaniu stylów nagłówki zostaną zmienione zgodnie z nowym motywem.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FF8511-DFAD-42DE-AFDB-4BD8ECBE9E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E9164829-94F7-4C2F-8935-85E7D464AE88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7351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5246D0E-820E-43C8-B4CE-0DA4309EA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tekstem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525F95-917D-4382-9BAF-C3ED6F0FB5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Wideo może być bardzo pomocne w przedstawieniu swojego punktu widzenia. Po kliknięciu łącza wideo online można wstawić kod osadzania dla wideo, które chcesz dodać. Możesz również wpisać słowo kluczowe, aby wyszukać w trybie online wideo, które najbardziej pasuje do danego dokumentu.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E1A73B-0F65-40A6-8211-12C9AFBA5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668D26E-21CB-4714-BA8D-803D3AC3B4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 przykład można dodać pasujące do siebie stronę tytułową, nagłówek i pasek boczny. Kliknij kartę Wstawianie, a następnie wybierz żądane elementy z różnych galerii.</a:t>
            </a:r>
          </a:p>
          <a:p>
            <a:endParaRPr lang="pl-PL" dirty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A411F199-21DF-4B99-A1A2-100C0111E63A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699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EB806EC-D1AE-4B31-AF25-5D30CAB92A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tekstem i obrazem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B87678-23DF-49A6-A7AE-8ECD5428E4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C79924-9EFC-4F72-A57C-9C91B03090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68E6D9B-6ED6-43FA-BD52-C248D6903F8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b="1842"/>
          <a:stretch>
            <a:fillRect/>
          </a:stretch>
        </p:blipFill>
        <p:spPr/>
      </p:pic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F65EE915-AB77-43C7-B6DD-2B3316C9FF2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7642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75BFAB5-2700-4B1D-B296-B397439F6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obrazem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D68E0B-7B15-4126-850C-FEFB23D1C5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D7D9C1A7-1E5B-4AEE-9C15-C0C944CEBA7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1" b="24431"/>
          <a:stretch>
            <a:fillRect/>
          </a:stretch>
        </p:blipFill>
        <p:spPr/>
      </p:pic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621E00C-A3D6-490E-A37B-137591FFF2C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3111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8D39E348-5A17-45ED-BA1F-9281A80050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2" b="16962"/>
          <a:stretch>
            <a:fillRect/>
          </a:stretch>
        </p:blipFill>
        <p:spPr/>
      </p:pic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9FC5C5BC-6301-41D3-8312-4F1711F5D77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521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568F6E4A-E55A-45C7-8C70-5100A654F4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" b="7666"/>
          <a:stretch>
            <a:fillRect/>
          </a:stretch>
        </p:blipFill>
        <p:spPr/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8DB2F9-A0CB-4EC3-9B24-2BFD6DD221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Tytuł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1FD82F-5ED1-49C1-AA14-E9A15C2F1B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Dodatkowy tekst</a:t>
            </a:r>
          </a:p>
        </p:txBody>
      </p:sp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B0FDDAD5-CAE7-487B-9531-43F9524C0AE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189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F0060D6-8EC4-44F1-8DDC-50BCABCF82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wykresem i opisem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9333C7-FFE3-42A1-ADCD-DFD8C457BB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71B730-995A-4D64-8677-C47030C38B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err="1"/>
              <a:t>nagłóek</a:t>
            </a:r>
            <a:endParaRPr lang="pl-PL" dirty="0"/>
          </a:p>
        </p:txBody>
      </p:sp>
      <p:graphicFrame>
        <p:nvGraphicFramePr>
          <p:cNvPr id="8" name="Symbol zastępczy wykresu 7">
            <a:extLst>
              <a:ext uri="{FF2B5EF4-FFF2-40B4-BE49-F238E27FC236}">
                <a16:creationId xmlns:a16="http://schemas.microsoft.com/office/drawing/2014/main" id="{E23BEFAA-B005-445D-8EE4-F23883FB1A14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172710452"/>
              </p:ext>
            </p:extLst>
          </p:nvPr>
        </p:nvGraphicFramePr>
        <p:xfrm>
          <a:off x="5038725" y="955675"/>
          <a:ext cx="61198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FA549F29-C518-4765-A8F9-159A14E8755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716337" y="6098539"/>
            <a:ext cx="720000" cy="72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931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1016</Words>
  <Application>Microsoft Office PowerPoint</Application>
  <PresentationFormat>Panoramiczny</PresentationFormat>
  <Paragraphs>73</Paragraphs>
  <Slides>19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30" baseType="lpstr">
      <vt:lpstr>Arial</vt:lpstr>
      <vt:lpstr>Barlow SCK Light</vt:lpstr>
      <vt:lpstr>Barlow SCK SemiBold</vt:lpstr>
      <vt:lpstr>Calibri</vt:lpstr>
      <vt:lpstr>Calibri Light</vt:lpstr>
      <vt:lpstr>Montserrat Light</vt:lpstr>
      <vt:lpstr>Montserrat SemiBold</vt:lpstr>
      <vt:lpstr>Poppins</vt:lpstr>
      <vt:lpstr>Poppins SemiBold</vt:lpstr>
      <vt:lpstr>Office Theme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Staszkiewicz</dc:creator>
  <cp:lastModifiedBy>Jacek Staszkiewicz</cp:lastModifiedBy>
  <cp:revision>95</cp:revision>
  <dcterms:created xsi:type="dcterms:W3CDTF">2023-09-01T10:43:45Z</dcterms:created>
  <dcterms:modified xsi:type="dcterms:W3CDTF">2023-09-18T07:20:11Z</dcterms:modified>
</cp:coreProperties>
</file>