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7"/>
    <p:restoredTop sz="93710" autoAdjust="0"/>
  </p:normalViewPr>
  <p:slideViewPr>
    <p:cSldViewPr>
      <p:cViewPr>
        <p:scale>
          <a:sx n="30" d="100"/>
          <a:sy n="30" d="100"/>
        </p:scale>
        <p:origin x="1939" y="-1147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69DCE-DD70-457B-A6E8-1C9590C15D4A}" type="datetimeFigureOut">
              <a:rPr lang="pl-PL" smtClean="0"/>
              <a:t>27.04.2023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BDB61-D6ED-4436-B00E-BE0651E3A9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33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BDB61-D6ED-4436-B00E-BE0651E3A98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0663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6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0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7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1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8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1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0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8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4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FE1D-4F19-4092-BFE1-2C987A1AB5D4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4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392" y="1967444"/>
            <a:ext cx="19967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lang="en-US" sz="4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4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7534" y="2758175"/>
            <a:ext cx="2001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Autorzy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Adres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7400" y="4852741"/>
            <a:ext cx="19906726" cy="2554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  <a:endParaRPr lang="pl-PL" sz="40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 artykule przedstawiono problem naprawy uszkodzonych murowanych obiektów zlokalizowanych na terenie Śląska. Budynki te ulegają silnym spękaniom spowodowanym wpływami statycznymi i dynamicznymi będącymi efektem podziemnej eksploatacji górniczej. Tradycyjne metody naprawy nie zawsze zabezpieczają budynek przed skutkami ponownego wystąpienia oddziaływań </a:t>
            </a:r>
            <a:r>
              <a:rPr lang="pl-PL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parasejsmicznych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Rozwiązaniem problemu mogą być powierzchniowe wzmocnienia kompozytowe, poprawiające odkształcalność konstrukcji i zwiększające jej nośność na ścinanie</a:t>
            </a:r>
            <a:r>
              <a:rPr lang="en-US" sz="24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7534" y="25506458"/>
            <a:ext cx="2007493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endParaRPr lang="pl-PL" sz="4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Problem naprawy zarysowanych konstrukcji murowych poddanych nierównomiernym deformacjom podłoża, wynikającym z eksploatacji górniczej, istnieje od dawna. Tradycyjne metody naprawy są nieskuteczne, a zmiana przestrzennej sztywności obiektu poprawia odporność budynku na obciążenia pochodzenia górniczego, jednak wymaga bardzo dużej ingerencji w istniejącą konstrukcję. Poszukiwanie nowych metod wzmocnienia obiektów, wykorzystujących materiały kompozytowe przyniosło w ostatnich latach rozwiązania pozwalające na skuteczną poprawę nośności i rysoodporności murowanych budynków zlokalizowanych na terenach objętych wpływami górniczymi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4653" y="18164315"/>
            <a:ext cx="20203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Wyniki</a:t>
            </a:r>
            <a:endParaRPr lang="en-US" sz="4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4653" y="8237068"/>
            <a:ext cx="1991968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Opis problemu</a:t>
            </a:r>
            <a:endParaRPr lang="en-US" sz="4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651913" y="4572703"/>
            <a:ext cx="2007242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 flipV="1">
            <a:off x="860392" y="7987603"/>
            <a:ext cx="20016800" cy="72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860392" y="18005009"/>
            <a:ext cx="20016800" cy="72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77325" y="25425249"/>
            <a:ext cx="20016800" cy="72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51913" y="29757611"/>
            <a:ext cx="20016800" cy="72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Prostokąt 31"/>
          <p:cNvSpPr/>
          <p:nvPr/>
        </p:nvSpPr>
        <p:spPr>
          <a:xfrm>
            <a:off x="888770" y="9536409"/>
            <a:ext cx="9771543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Zarys problemu:</a:t>
            </a:r>
          </a:p>
          <a:p>
            <a:pPr lvl="0" algn="just"/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Wiele budynków mieszkalnych i obiektów użyteczności publicznej zlokalizowanych na terenie aglomeracji śląskiej wykonanych jest w technologii murowanej. Ten typ budownictwa dominował tutaj zwłaszcza na przełomie 19. i 20. wieku. W chwili obecnej obiekty te stały się ważnym elementem historii śląskich miast i dziedzictwa kulturowego regionu, zachowując przy tym wartość użytkową. Niestety, w wielu przypadkach są one w różnym stopniu uszkodzone wskutek deformacji podłoża i oddziaływań dynamicznych spowodowanych obecną i przeszłą eksploatacją pokładów węgla.</a:t>
            </a:r>
            <a:endParaRPr lang="pl-PL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Times"/>
              <a:buChar char="•"/>
            </a:pPr>
            <a:endParaRPr lang="pl-PL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</a:pPr>
            <a:r>
              <a:rPr lang="pl-PL" sz="2800" b="1" dirty="0">
                <a:latin typeface="Times New Roman"/>
                <a:ea typeface="Times New Roman"/>
                <a:cs typeface="Times New Roman"/>
              </a:rPr>
              <a:t>Przyczyny powstawania uszkodzeń:</a:t>
            </a:r>
          </a:p>
          <a:p>
            <a:pPr lvl="0">
              <a:spcAft>
                <a:spcPts val="600"/>
              </a:spcAft>
            </a:pPr>
            <a:endParaRPr lang="pl-PL" sz="2400" b="1" dirty="0">
              <a:latin typeface="Times New Roman"/>
              <a:ea typeface="Times New Roman"/>
              <a:cs typeface="Times New Roman"/>
            </a:endParaRPr>
          </a:p>
          <a:p>
            <a:pPr algn="just">
              <a:spcAft>
                <a:spcPts val="600"/>
              </a:spcAft>
            </a:pPr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Konstrukcje murowe uważane są za najbardziej wrażliwe na nierównomierne deformacje podłoża. Ten typ oddziaływań powstaje jako skutek działania różnych czynników, m.in.: niejednorodności podłoża, ruchów podłoża czy zmianą warunków wodnych. Wpływy te występują niezależnie od położenia geograficznego i zagospodarowania terenu, i są podstawowym powodem pojawiania się typowych uszkodzeń murowanych obiektów. </a:t>
            </a:r>
            <a:endParaRPr lang="pl-PL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Prostokąt 34"/>
          <p:cNvSpPr/>
          <p:nvPr/>
        </p:nvSpPr>
        <p:spPr>
          <a:xfrm>
            <a:off x="11168814" y="9507704"/>
            <a:ext cx="9613658" cy="1062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Całkowicie odrębną grupę czynników wywołujących ruchy podłoża gruntowego stanowią oddziaływania wywołane podziemną eksploatacją górniczą. Ten typ działalności powoduje deformacje podłoża typu ciągłego i nieciągłego, skutkujące typowymi uszkodzeniami, a także generuje obciążenia o charakterze dynamicznym. Właśnie oddziaływania dynamiczne o charakterze </a:t>
            </a:r>
            <a:r>
              <a:rPr lang="pl-PL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parasejsmicznym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(np. wstrząsy) stanowią bardzo poważny problem, zagrażający bezpieczeństwu użytkowania zwłaszcza starych murowanych budowli. Charakterystyczne jest tutaj pojawianie się rys ukośnych krzyżujących się wzajemnie (najczęściej między otworami okiennymi i drzwiowymi), odseparowanie stropów od </a:t>
            </a:r>
            <a:r>
              <a:rPr lang="pl-PL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od</a:t>
            </a:r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ścian, a także odspojenie górnych naroży budynków</a:t>
            </a:r>
            <a:endParaRPr lang="pl-PL" sz="2400" b="1" dirty="0">
              <a:latin typeface="Times"/>
              <a:ea typeface="Times New Roman"/>
              <a:cs typeface="Times New Roman"/>
            </a:endParaRPr>
          </a:p>
          <a:p>
            <a:pPr algn="just"/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 przypadku, gdy przyczyną uszkodzeń są oddziaływania górnicze sytuacja znacznie się komplikuje. Usunięcie przyczyny powodującej uszkodzenie konstrukcji jest niemożliwe, a więc naprawa wymaga, oprócz doraźnego usunięcia widocznych uszkodzeń, także zabezpieczenia budynku przed negatywnymi.</a:t>
            </a:r>
            <a:r>
              <a:rPr lang="pl-PL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/>
            <a:r>
              <a:rPr lang="pl-PL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Stosunkowo nowym rozwiązaniem jest tutaj wykorzystanie niemetalicznego zbrojenia kompozytowe klejonego do powierzchni muru lub układanego na zaprawie. 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1000"/>
              </a:spcAft>
            </a:pPr>
            <a:r>
              <a:rPr lang="pl-PL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pl-PL" sz="2400" b="1" dirty="0">
              <a:latin typeface="Times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Times"/>
              <a:buChar char="•"/>
            </a:pPr>
            <a:endParaRPr lang="pl-PL" sz="2400" b="1" dirty="0">
              <a:latin typeface="Times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Times"/>
              <a:buChar char="•"/>
            </a:pPr>
            <a:endParaRPr lang="pl-PL" sz="2400" b="1" dirty="0">
              <a:latin typeface="Times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Times"/>
              <a:buChar char="•"/>
            </a:pPr>
            <a:endParaRPr lang="pl-PL" sz="2400" dirty="0">
              <a:latin typeface="Times"/>
              <a:ea typeface="Times New Roman"/>
              <a:cs typeface="Times New Roman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l-PL" sz="2400" dirty="0">
              <a:ea typeface="Times New Roman"/>
              <a:cs typeface="Times New Roman"/>
            </a:endParaRPr>
          </a:p>
          <a:p>
            <a:pPr lvl="0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26">
            <a:extLst>
              <a:ext uri="{FF2B5EF4-FFF2-40B4-BE49-F238E27FC236}">
                <a16:creationId xmlns:a16="http://schemas.microsoft.com/office/drawing/2014/main" id="{8BC9CF88-F6F8-554B-95BB-4BF6FDD56181}"/>
              </a:ext>
            </a:extLst>
          </p:cNvPr>
          <p:cNvCxnSpPr/>
          <p:nvPr/>
        </p:nvCxnSpPr>
        <p:spPr>
          <a:xfrm flipV="1">
            <a:off x="981081" y="1584397"/>
            <a:ext cx="20016800" cy="72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470187B-F224-DCBA-AF0B-8AD3274399D6}"/>
              </a:ext>
            </a:extLst>
          </p:cNvPr>
          <p:cNvSpPr txBox="1"/>
          <p:nvPr/>
        </p:nvSpPr>
        <p:spPr>
          <a:xfrm>
            <a:off x="7309024" y="278146"/>
            <a:ext cx="10657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chemeClr val="tx2">
                    <a:lumMod val="75000"/>
                  </a:schemeClr>
                </a:solidFill>
              </a:rPr>
              <a:t>68 Krynicka Konferencja Naukowa</a:t>
            </a:r>
          </a:p>
          <a:p>
            <a:r>
              <a:rPr lang="pl-PL" sz="2800" b="1" dirty="0">
                <a:solidFill>
                  <a:schemeClr val="tx2">
                    <a:lumMod val="75000"/>
                  </a:schemeClr>
                </a:solidFill>
              </a:rPr>
              <a:t>Komitetu Inżynierii Lądowej i Wodnej PAN oraz Komitetu Nauki PZITB</a:t>
            </a:r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DCDF315B-0956-216A-F2AB-66B674A0D2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858" y="210514"/>
            <a:ext cx="925249" cy="1296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" name="Tabela 17">
            <a:extLst>
              <a:ext uri="{FF2B5EF4-FFF2-40B4-BE49-F238E27FC236}">
                <a16:creationId xmlns:a16="http://schemas.microsoft.com/office/drawing/2014/main" id="{7458236C-5A1D-4514-F47F-6EFE82F35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603220"/>
              </p:ext>
            </p:extLst>
          </p:nvPr>
        </p:nvGraphicFramePr>
        <p:xfrm>
          <a:off x="981079" y="19485275"/>
          <a:ext cx="19687632" cy="2275228"/>
        </p:xfrm>
        <a:graphic>
          <a:graphicData uri="http://schemas.openxmlformats.org/drawingml/2006/table">
            <a:tbl>
              <a:tblPr/>
              <a:tblGrid>
                <a:gridCol w="5237906">
                  <a:extLst>
                    <a:ext uri="{9D8B030D-6E8A-4147-A177-3AD203B41FA5}">
                      <a16:colId xmlns:a16="http://schemas.microsoft.com/office/drawing/2014/main" val="2552042359"/>
                    </a:ext>
                  </a:extLst>
                </a:gridCol>
                <a:gridCol w="4047159">
                  <a:extLst>
                    <a:ext uri="{9D8B030D-6E8A-4147-A177-3AD203B41FA5}">
                      <a16:colId xmlns:a16="http://schemas.microsoft.com/office/drawing/2014/main" val="3383028704"/>
                    </a:ext>
                  </a:extLst>
                </a:gridCol>
                <a:gridCol w="4789550">
                  <a:extLst>
                    <a:ext uri="{9D8B030D-6E8A-4147-A177-3AD203B41FA5}">
                      <a16:colId xmlns:a16="http://schemas.microsoft.com/office/drawing/2014/main" val="916881694"/>
                    </a:ext>
                  </a:extLst>
                </a:gridCol>
                <a:gridCol w="5613017">
                  <a:extLst>
                    <a:ext uri="{9D8B030D-6E8A-4147-A177-3AD203B41FA5}">
                      <a16:colId xmlns:a16="http://schemas.microsoft.com/office/drawing/2014/main" val="2081465739"/>
                    </a:ext>
                  </a:extLst>
                </a:gridCol>
              </a:tblGrid>
              <a:tr h="1101778"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Rodzaj włókna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Moduł sprężystości </a:t>
                      </a: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[G</a:t>
                      </a: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a]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Wytrzymałość na rozciąganie [</a:t>
                      </a:r>
                      <a:r>
                        <a:rPr lang="pl-PL" sz="2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MPa</a:t>
                      </a:r>
                      <a:r>
                        <a:rPr lang="pl-PL" sz="2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Odkształcenia graniczne [%]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581380"/>
                  </a:ext>
                </a:extLst>
              </a:tr>
              <a:tr h="393272">
                <a:tc>
                  <a:txBody>
                    <a:bodyPr/>
                    <a:lstStyle/>
                    <a:p>
                      <a:pPr marL="270510" indent="179705" algn="l">
                        <a:lnSpc>
                          <a:spcPct val="115000"/>
                        </a:lnSpc>
                      </a:pPr>
                      <a:r>
                        <a:rPr lang="pl-PL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włókno szklane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 ÷ 72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1700 ÷ 3500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2,4 ÷ 5,0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8407"/>
                  </a:ext>
                </a:extLst>
              </a:tr>
              <a:tr h="393272">
                <a:tc>
                  <a:txBody>
                    <a:bodyPr/>
                    <a:lstStyle/>
                    <a:p>
                      <a:pPr marL="270510" indent="179705" algn="l">
                        <a:lnSpc>
                          <a:spcPct val="115000"/>
                        </a:lnSpc>
                      </a:pP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włókno węglowe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215 ÷ 235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3500 ÷ 4800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 ÷ 2,0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621834"/>
                  </a:ext>
                </a:extLst>
              </a:tr>
              <a:tr h="319118">
                <a:tc>
                  <a:txBody>
                    <a:bodyPr/>
                    <a:lstStyle/>
                    <a:p>
                      <a:pPr marL="270510" indent="179705" algn="l">
                        <a:lnSpc>
                          <a:spcPct val="115000"/>
                        </a:lnSpc>
                      </a:pPr>
                      <a:r>
                        <a:rPr lang="pl-PL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włókna syntetyczne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÷</a:t>
                      </a:r>
                      <a:r>
                        <a:rPr lang="pl-PL" sz="24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15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 ÷ 2000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0510" indent="179705" algn="ctr">
                        <a:lnSpc>
                          <a:spcPct val="115000"/>
                        </a:lnSpc>
                      </a:pPr>
                      <a:r>
                        <a:rPr lang="pl-PL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÷ 14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466119"/>
                  </a:ext>
                </a:extLst>
              </a:tr>
            </a:tbl>
          </a:graphicData>
        </a:graphic>
      </p:graphicFrame>
      <p:sp>
        <p:nvSpPr>
          <p:cNvPr id="19" name="Rectangle 4">
            <a:extLst>
              <a:ext uri="{FF2B5EF4-FFF2-40B4-BE49-F238E27FC236}">
                <a16:creationId xmlns:a16="http://schemas.microsoft.com/office/drawing/2014/main" id="{C5DBCA32-6370-64C7-9ABB-AC3A3FE18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744" y="18935050"/>
            <a:ext cx="10701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79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Tabela 1. Parametry mechaniczne wybranych włókien niemetalicznych</a:t>
            </a:r>
            <a:endParaRPr kumimoji="0" lang="pl-PL" altLang="pl-P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az 2" descr="Obraz zawierający wieża&#10;&#10;Opis wygenerowany automatycznie">
            <a:extLst>
              <a:ext uri="{FF2B5EF4-FFF2-40B4-BE49-F238E27FC236}">
                <a16:creationId xmlns:a16="http://schemas.microsoft.com/office/drawing/2014/main" id="{255647D9-FC5B-3B58-30EA-3ABD75ABC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9" y="21882306"/>
            <a:ext cx="3373220" cy="3420000"/>
          </a:xfrm>
          <a:prstGeom prst="rect">
            <a:avLst/>
          </a:prstGeom>
        </p:spPr>
      </p:pic>
      <p:pic>
        <p:nvPicPr>
          <p:cNvPr id="7" name="Obraz 6" descr="Obraz zawierający tekst, żółty, znak, konstrukcja&#10;&#10;Opis wygenerowany automatycznie">
            <a:extLst>
              <a:ext uri="{FF2B5EF4-FFF2-40B4-BE49-F238E27FC236}">
                <a16:creationId xmlns:a16="http://schemas.microsoft.com/office/drawing/2014/main" id="{353DD4B7-3FDD-44EC-743C-A3BA9AD042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296" y="21899988"/>
            <a:ext cx="4560000" cy="3420000"/>
          </a:xfrm>
          <a:prstGeom prst="rect">
            <a:avLst/>
          </a:prstGeom>
        </p:spPr>
      </p:pic>
      <p:sp>
        <p:nvSpPr>
          <p:cNvPr id="20" name="Rectangle 4">
            <a:extLst>
              <a:ext uri="{FF2B5EF4-FFF2-40B4-BE49-F238E27FC236}">
                <a16:creationId xmlns:a16="http://schemas.microsoft.com/office/drawing/2014/main" id="{450A091F-B031-6571-FE02-6135E55E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0806" y="24204459"/>
            <a:ext cx="731824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79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Przykład badań powierzchniowego    </a:t>
            </a:r>
            <a:b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wzmocnienia kompozytowego</a:t>
            </a:r>
            <a:endParaRPr kumimoji="0" lang="pl-PL" altLang="pl-P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Obraz 21" descr="Obraz zawierający żółty&#10;&#10;Opis wygenerowany automatycznie">
            <a:extLst>
              <a:ext uri="{FF2B5EF4-FFF2-40B4-BE49-F238E27FC236}">
                <a16:creationId xmlns:a16="http://schemas.microsoft.com/office/drawing/2014/main" id="{6F5101D0-15FE-B34B-E57A-408A2802A7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0051" y="21894751"/>
            <a:ext cx="4560000" cy="34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523</Words>
  <Application>Microsoft Office PowerPoint</Application>
  <PresentationFormat>Niestandardowy</PresentationFormat>
  <Paragraphs>48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Times New Roman</vt:lpstr>
      <vt:lpstr>Office Theme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</dc:creator>
  <cp:lastModifiedBy>Bożena Orlik-Kożdoń</cp:lastModifiedBy>
  <cp:revision>70</cp:revision>
  <dcterms:created xsi:type="dcterms:W3CDTF">2013-02-11T11:53:56Z</dcterms:created>
  <dcterms:modified xsi:type="dcterms:W3CDTF">2023-04-27T16:38:00Z</dcterms:modified>
</cp:coreProperties>
</file>