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5" r:id="rId2"/>
    <p:sldId id="447" r:id="rId3"/>
    <p:sldId id="268" r:id="rId4"/>
    <p:sldId id="357" r:id="rId5"/>
    <p:sldId id="358" r:id="rId6"/>
    <p:sldId id="359" r:id="rId7"/>
    <p:sldId id="392" r:id="rId8"/>
    <p:sldId id="353" r:id="rId9"/>
    <p:sldId id="440" r:id="rId10"/>
    <p:sldId id="354" r:id="rId11"/>
    <p:sldId id="441" r:id="rId12"/>
    <p:sldId id="360" r:id="rId13"/>
    <p:sldId id="436" r:id="rId14"/>
    <p:sldId id="442" r:id="rId15"/>
    <p:sldId id="443" r:id="rId16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275"/>
            <p14:sldId id="447"/>
            <p14:sldId id="268"/>
            <p14:sldId id="357"/>
            <p14:sldId id="358"/>
            <p14:sldId id="359"/>
            <p14:sldId id="392"/>
            <p14:sldId id="353"/>
            <p14:sldId id="440"/>
            <p14:sldId id="354"/>
            <p14:sldId id="441"/>
            <p14:sldId id="360"/>
            <p14:sldId id="436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C8E"/>
    <a:srgbClr val="0096FF"/>
    <a:srgbClr val="0B294C"/>
    <a:srgbClr val="FBBA00"/>
    <a:srgbClr val="DCDDDF"/>
    <a:srgbClr val="7F7F7F"/>
    <a:srgbClr val="19A6CD"/>
    <a:srgbClr val="00B050"/>
    <a:srgbClr val="1BB3DB"/>
    <a:srgbClr val="9B2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4709" autoAdjust="0"/>
  </p:normalViewPr>
  <p:slideViewPr>
    <p:cSldViewPr snapToGrid="0" showGuides="1">
      <p:cViewPr varScale="1">
        <p:scale>
          <a:sx n="42" d="100"/>
          <a:sy n="42" d="100"/>
        </p:scale>
        <p:origin x="734" y="58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55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E4D23-A9A7-4BF4-A598-88995DDFD40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5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E4D23-A9A7-4BF4-A598-88995DDFD40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9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7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E4D23-A9A7-4BF4-A598-88995DDFD40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25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E4D23-A9A7-4BF4-A598-88995DDFD40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3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E4D23-A9A7-4BF4-A598-88995DDFD403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862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E4D23-A9A7-4BF4-A598-88995DDFD403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36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E4D23-A9A7-4BF4-A598-88995DDFD403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101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E4D23-A9A7-4BF4-A598-88995DDFD403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79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E4D23-A9A7-4BF4-A598-88995DDFD40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57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E4D23-A9A7-4BF4-A598-88995DDFD40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33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5" userDrawn="1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 userDrawn="1">
          <p15:clr>
            <a:srgbClr val="FBAE40"/>
          </p15:clr>
        </p15:guide>
        <p15:guide id="4" orient="horz" pos="10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219976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19976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2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82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7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79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6024607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4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1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115946" y="0"/>
            <a:ext cx="6819900" cy="6709978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15946" y="7000240"/>
            <a:ext cx="6819900" cy="6715760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688151" y="1646238"/>
            <a:ext cx="8019449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605376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7605376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17605376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846551" y="2578101"/>
            <a:ext cx="3177116" cy="56070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291326" y="2840682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18336683" y="11082469"/>
            <a:ext cx="5689600" cy="730251"/>
          </a:xfrm>
        </p:spPr>
        <p:txBody>
          <a:bodyPr/>
          <a:lstStyle/>
          <a:p>
            <a:fld id="{65306BF3-9616-4285-BC93-2B0CD99F28F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1144F3-DC86-3941-975D-AF74945C5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10167"/>
            <a:ext cx="24384000" cy="1636696"/>
          </a:xfrm>
          <a:prstGeom prst="rect">
            <a:avLst/>
          </a:prstGeom>
        </p:spPr>
      </p:pic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EDBA40F5-018D-884E-AFB2-19217DA25C22}"/>
              </a:ext>
            </a:extLst>
          </p:cNvPr>
          <p:cNvCxnSpPr/>
          <p:nvPr userDrawn="1"/>
        </p:nvCxnSpPr>
        <p:spPr>
          <a:xfrm flipH="1">
            <a:off x="924538" y="846187"/>
            <a:ext cx="2489197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3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Welcome 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115447" y="3529906"/>
            <a:ext cx="6778196" cy="66561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57490" y="3513538"/>
            <a:ext cx="3128210" cy="312821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2441976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CURABITUR</a:t>
            </a:r>
            <a:r>
              <a:rPr lang="pl-PL" sz="30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 PULVINAR QUAM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9" r:id="rId2"/>
    <p:sldLayoutId id="2147483710" r:id="rId3"/>
    <p:sldLayoutId id="2147483682" r:id="rId4"/>
    <p:sldLayoutId id="2147483691" r:id="rId5"/>
    <p:sldLayoutId id="2147483693" r:id="rId6"/>
    <p:sldLayoutId id="2147483713" r:id="rId7"/>
    <p:sldLayoutId id="2147483714" r:id="rId8"/>
    <p:sldLayoutId id="2147483715" r:id="rId9"/>
    <p:sldLayoutId id="2147483730" r:id="rId10"/>
    <p:sldLayoutId id="2147483707" r:id="rId11"/>
    <p:sldLayoutId id="2147483705" r:id="rId12"/>
    <p:sldLayoutId id="2147483712" r:id="rId13"/>
    <p:sldLayoutId id="2147483706" r:id="rId14"/>
    <p:sldLayoutId id="2147483719" r:id="rId15"/>
    <p:sldLayoutId id="2147483716" r:id="rId16"/>
    <p:sldLayoutId id="2147483718" r:id="rId17"/>
    <p:sldLayoutId id="2147483708" r:id="rId18"/>
    <p:sldLayoutId id="2147483692" r:id="rId19"/>
    <p:sldLayoutId id="2147483690" r:id="rId20"/>
    <p:sldLayoutId id="2147483686" r:id="rId21"/>
    <p:sldLayoutId id="2147483720" r:id="rId22"/>
    <p:sldLayoutId id="2147483685" r:id="rId23"/>
    <p:sldLayoutId id="2147483684" r:id="rId24"/>
    <p:sldLayoutId id="2147483689" r:id="rId25"/>
    <p:sldLayoutId id="2147483722" r:id="rId26"/>
    <p:sldLayoutId id="2147483723" r:id="rId27"/>
    <p:sldLayoutId id="2147483721" r:id="rId28"/>
    <p:sldLayoutId id="2147483725" r:id="rId29"/>
    <p:sldLayoutId id="2147483724" r:id="rId30"/>
    <p:sldLayoutId id="2147483726" r:id="rId31"/>
    <p:sldLayoutId id="2147483727" r:id="rId32"/>
    <p:sldLayoutId id="2147483728" r:id="rId33"/>
    <p:sldLayoutId id="2147483729" r:id="rId34"/>
    <p:sldLayoutId id="2147483697" r:id="rId35"/>
    <p:sldLayoutId id="2147483704" r:id="rId36"/>
    <p:sldLayoutId id="2147483702" r:id="rId37"/>
    <p:sldLayoutId id="2147483701" r:id="rId38"/>
    <p:sldLayoutId id="2147483700" r:id="rId39"/>
    <p:sldLayoutId id="2147483699" r:id="rId40"/>
    <p:sldLayoutId id="2147483694" r:id="rId41"/>
    <p:sldLayoutId id="2147483698" r:id="rId42"/>
    <p:sldLayoutId id="2147483717" r:id="rId43"/>
    <p:sldLayoutId id="2147483695" r:id="rId44"/>
    <p:sldLayoutId id="2147483696" r:id="rId45"/>
    <p:sldLayoutId id="2147483731" r:id="rId4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cxnSp>
        <p:nvCxnSpPr>
          <p:cNvPr id="16" name="Straight Connector 6"/>
          <p:cNvCxnSpPr/>
          <p:nvPr/>
        </p:nvCxnSpPr>
        <p:spPr>
          <a:xfrm flipH="1">
            <a:off x="11354597" y="12139230"/>
            <a:ext cx="1674814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48" y="641493"/>
            <a:ext cx="4133704" cy="531555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78906D-3CDF-47B6-A992-52683E5FB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336" y="2015615"/>
            <a:ext cx="1450220" cy="209512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09636A-CE30-4C3E-9CBB-BC78F685E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02" y="2433170"/>
            <a:ext cx="2646280" cy="1025432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E166AF8-D997-424B-ABA4-58E511A313A6}"/>
              </a:ext>
            </a:extLst>
          </p:cNvPr>
          <p:cNvSpPr txBox="1"/>
          <p:nvPr/>
        </p:nvSpPr>
        <p:spPr>
          <a:xfrm>
            <a:off x="9141998" y="11296560"/>
            <a:ext cx="61000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spc="600" dirty="0">
                <a:solidFill>
                  <a:prstClr val="white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Gliwice 29.10.2020 r.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762CFEC6-6BE0-0540-91F9-CAA180579F89}"/>
              </a:ext>
            </a:extLst>
          </p:cNvPr>
          <p:cNvSpPr txBox="1">
            <a:spLocks/>
          </p:cNvSpPr>
          <p:nvPr/>
        </p:nvSpPr>
        <p:spPr>
          <a:xfrm>
            <a:off x="382688" y="5667800"/>
            <a:ext cx="23618624" cy="4906504"/>
          </a:xfrm>
          <a:prstGeom prst="rect">
            <a:avLst/>
          </a:prstGeom>
        </p:spPr>
        <p:txBody>
          <a:bodyPr vert="horz" lIns="243840" tIns="121920" rIns="243840" bIns="1219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8534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pl-PL" sz="29600" dirty="0">
                <a:solidFill>
                  <a:srgbClr val="FFC000"/>
                </a:solidFill>
              </a:rPr>
              <a:t>Priorytetowy Obszar Badawczy 5 </a:t>
            </a:r>
          </a:p>
          <a:p>
            <a:pPr algn="ctr">
              <a:buNone/>
            </a:pPr>
            <a:r>
              <a:rPr lang="pl-PL" sz="42668" b="1" dirty="0">
                <a:solidFill>
                  <a:srgbClr val="FFC000"/>
                </a:solidFill>
              </a:rPr>
              <a:t>Automatyzacja procesów i Przemysł 4.0</a:t>
            </a:r>
          </a:p>
          <a:p>
            <a:pPr algn="ctr">
              <a:buNone/>
            </a:pPr>
            <a:r>
              <a:rPr lang="pl-PL" sz="26400" b="1" dirty="0">
                <a:solidFill>
                  <a:srgbClr val="FFC000"/>
                </a:solidFill>
              </a:rPr>
              <a:t>Systemy </a:t>
            </a:r>
            <a:r>
              <a:rPr lang="pl-PL" sz="26400" b="1" dirty="0" err="1">
                <a:solidFill>
                  <a:srgbClr val="FFC000"/>
                </a:solidFill>
              </a:rPr>
              <a:t>zarządznia</a:t>
            </a:r>
            <a:endParaRPr lang="pl-PL" sz="26400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pl-PL" sz="40000" b="1" dirty="0">
                <a:solidFill>
                  <a:srgbClr val="C00000"/>
                </a:solidFill>
              </a:rPr>
              <a:t>Część III</a:t>
            </a:r>
          </a:p>
          <a:p>
            <a:pPr algn="ctr">
              <a:buNone/>
            </a:pPr>
            <a:endParaRPr lang="pl-PL" sz="42668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pl-PL" sz="42668" b="1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BDAF5567-50CF-8C41-9168-D4F302082FB7}"/>
              </a:ext>
            </a:extLst>
          </p:cNvPr>
          <p:cNvSpPr txBox="1">
            <a:spLocks/>
          </p:cNvSpPr>
          <p:nvPr/>
        </p:nvSpPr>
        <p:spPr>
          <a:xfrm>
            <a:off x="2014871" y="9354278"/>
            <a:ext cx="20354262" cy="2304256"/>
          </a:xfrm>
          <a:prstGeom prst="rect">
            <a:avLst/>
          </a:prstGeom>
        </p:spPr>
        <p:txBody>
          <a:bodyPr vert="horz" lIns="243840" tIns="121920" rIns="243840" bIns="1219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pl-PL" sz="6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52882-DDF3-054A-B04D-6B5DD994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340"/>
            <a:fld id="{65306BF3-9616-4285-BC93-2B0CD99F28FB}" type="slidenum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2438340"/>
              <a:t>10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66816" y="89247"/>
            <a:ext cx="20832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340">
              <a:lnSpc>
                <a:spcPts val="8426"/>
              </a:lnSpc>
            </a:pPr>
            <a:r>
              <a:rPr lang="pl-PL" sz="7466" b="1">
                <a:solidFill>
                  <a:srgbClr val="C00000"/>
                </a:solidFill>
                <a:latin typeface="Calibri"/>
              </a:rPr>
              <a:t>Warunki bilansu </a:t>
            </a:r>
            <a:r>
              <a:rPr lang="pl-PL" sz="7466" b="1" dirty="0">
                <a:solidFill>
                  <a:srgbClr val="C00000"/>
                </a:solidFill>
                <a:latin typeface="Calibri"/>
              </a:rPr>
              <a:t>systemu</a:t>
            </a:r>
            <a:endParaRPr lang="pl-PL" sz="7466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F0748351-3822-EC4C-9A55-B1C46BFAA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01" y="8653342"/>
                <a:ext cx="22937322" cy="2752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243840" tIns="121920" rIns="243840" bIns="1219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2438340"/>
                <a:endParaRPr lang="pl-PL" sz="4266" i="1" dirty="0">
                  <a:solidFill>
                    <a:prstClr val="black"/>
                  </a:solidFill>
                  <a:latin typeface="Calibri"/>
                </a:endParaRPr>
              </a:p>
              <a:p>
                <a:pPr defTabSz="243834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426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4266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1,</m:t>
                                  </m:r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e>
                      </m:nary>
                      <m:r>
                        <a:rPr lang="en-GB" sz="4266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426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4266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GB" sz="4266" i="1">
                          <a:solidFill>
                            <a:prstClr val="black"/>
                          </a:solidFill>
                          <a:latin typeface="Cambria Math"/>
                        </a:rPr>
                        <m:t>=…=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426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4266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e>
                      </m:nary>
                      <m:r>
                        <a:rPr lang="en-GB" sz="4266" i="1">
                          <a:solidFill>
                            <a:prstClr val="black"/>
                          </a:solidFill>
                          <a:latin typeface="Cambria Math"/>
                        </a:rPr>
                        <m:t>=…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426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GB" sz="4266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pl-PL" sz="4266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266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sz="4266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266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4266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GB" sz="4266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4266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l-PL" sz="4266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4266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l-PL" sz="4266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F0748351-3822-EC4C-9A55-B1C46BFAA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701" y="8653342"/>
                <a:ext cx="22937322" cy="2752228"/>
              </a:xfrm>
              <a:prstGeom prst="rect">
                <a:avLst/>
              </a:prstGeom>
              <a:blipFill>
                <a:blip r:embed="rId3"/>
                <a:stretch>
                  <a:fillRect t="-49083" b="-1151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492439"/>
            <a:ext cx="4925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3840" tIns="121920" rIns="243840" bIns="121920" numCol="1" anchor="ctr" anchorCtr="0" compatLnSpc="1">
            <a:prstTxWarp prst="textNoShape">
              <a:avLst/>
            </a:prstTxWarp>
            <a:spAutoFit/>
          </a:bodyPr>
          <a:lstStyle/>
          <a:p>
            <a:pPr defTabSz="2438340"/>
            <a:endParaRPr lang="pl-PL" sz="48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0655830" y="1831297"/>
                <a:ext cx="1094521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438340"/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 n</a:t>
                </a:r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1,1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2,1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 = ...=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i,1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 =...=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m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m,1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,</a:t>
                </a:r>
                <a:endParaRPr lang="pl-PL" sz="4800" dirty="0">
                  <a:solidFill>
                    <a:prstClr val="black"/>
                  </a:solidFill>
                  <a:latin typeface="Calibri"/>
                </a:endParaRPr>
              </a:p>
              <a:p>
                <a:pPr defTabSz="2438340"/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...</a:t>
                </a:r>
                <a:endParaRPr lang="pl-PL" sz="4800" dirty="0">
                  <a:solidFill>
                    <a:prstClr val="black"/>
                  </a:solidFill>
                  <a:latin typeface="Calibri"/>
                </a:endParaRPr>
              </a:p>
              <a:p>
                <a:pPr defTabSz="2438340"/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 n</a:t>
                </a:r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1,j 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pl-PL" sz="4800" i="1" baseline="-25000" dirty="0">
                    <a:solidFill>
                      <a:prstClr val="black"/>
                    </a:solidFill>
                    <a:latin typeface="Calibri"/>
                  </a:rPr>
                  <a:t>2,j</a:t>
                </a:r>
                <a:r>
                  <a:rPr lang="pl-PL" sz="4800" i="1" dirty="0">
                    <a:solidFill>
                      <a:prstClr val="black"/>
                    </a:solidFill>
                    <a:latin typeface="Calibri"/>
                  </a:rPr>
                  <a:t> = ...=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GB" sz="4800" i="1" dirty="0" err="1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i,j</a:t>
                </a:r>
                <a:r>
                  <a:rPr lang="en-GB" sz="4800" i="1" baseline="-25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 =...=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m</a:t>
                </a:r>
                <a:r>
                  <a:rPr lang="en-GB" sz="4800" i="1" dirty="0" err="1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m,j</a:t>
                </a:r>
                <a:r>
                  <a:rPr lang="en-GB" sz="4800" dirty="0">
                    <a:solidFill>
                      <a:prstClr val="black"/>
                    </a:solidFill>
                    <a:latin typeface="Calibri"/>
                  </a:rPr>
                  <a:t>,	</a:t>
                </a:r>
                <a:endParaRPr lang="pl-PL" sz="4800" dirty="0">
                  <a:solidFill>
                    <a:prstClr val="black"/>
                  </a:solidFill>
                  <a:latin typeface="Calibri"/>
                </a:endParaRPr>
              </a:p>
              <a:p>
                <a:pPr defTabSz="2438340"/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...</a:t>
                </a:r>
                <a:endParaRPr lang="pl-PL" sz="4800" dirty="0">
                  <a:solidFill>
                    <a:prstClr val="black"/>
                  </a:solidFill>
                  <a:latin typeface="Calibri"/>
                </a:endParaRPr>
              </a:p>
              <a:p>
                <a:pPr defTabSz="2438340"/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4800" i="1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 n</a:t>
                </a:r>
                <a:r>
                  <a:rPr lang="en-GB" sz="4800" i="1" baseline="-25000" dirty="0">
                    <a:solidFill>
                      <a:prstClr val="black"/>
                    </a:solidFill>
                    <a:latin typeface="Calibri"/>
                  </a:rPr>
                  <a:t>1,n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4800" i="1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GB" sz="4800" i="1" baseline="-25000" dirty="0">
                    <a:solidFill>
                      <a:prstClr val="black"/>
                    </a:solidFill>
                    <a:latin typeface="Calibri"/>
                  </a:rPr>
                  <a:t>2,n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 = ...=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GB" sz="4800" i="1" dirty="0" err="1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i,n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 =...=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r>
                      <a:rPr lang="en-GB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m</a:t>
                </a:r>
                <a:r>
                  <a:rPr lang="en-GB" sz="4800" i="1" dirty="0" err="1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GB" sz="4800" i="1" baseline="-25000" dirty="0" err="1">
                    <a:solidFill>
                      <a:prstClr val="black"/>
                    </a:solidFill>
                    <a:latin typeface="Calibri"/>
                  </a:rPr>
                  <a:t>m,n</a:t>
                </a:r>
                <a:r>
                  <a:rPr lang="en-GB" sz="4800" i="1" dirty="0">
                    <a:solidFill>
                      <a:prstClr val="black"/>
                    </a:solidFill>
                    <a:latin typeface="Calibri"/>
                  </a:rPr>
                  <a:t>,</a:t>
                </a:r>
                <a:endParaRPr lang="pl-PL" sz="4800" i="1" dirty="0">
                  <a:solidFill>
                    <a:prstClr val="black"/>
                  </a:solidFill>
                  <a:latin typeface="Calibri"/>
                </a:endParaRPr>
              </a:p>
              <a:p>
                <a:pPr defTabSz="2438340"/>
                <a:endParaRPr lang="pl-PL" sz="4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830" y="1831297"/>
                <a:ext cx="10945216" cy="4524315"/>
              </a:xfrm>
              <a:prstGeom prst="rect">
                <a:avLst/>
              </a:prstGeom>
              <a:blipFill>
                <a:blip r:embed="rId4"/>
                <a:stretch>
                  <a:fillRect l="-2668" t="-33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862743" y="1673425"/>
            <a:ext cx="6586611" cy="1897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438340"/>
            <a:r>
              <a:rPr lang="pl-PL" sz="5866" dirty="0">
                <a:solidFill>
                  <a:prstClr val="black"/>
                </a:solidFill>
                <a:latin typeface="Calibri"/>
              </a:rPr>
              <a:t>Warunek bilansu dla </a:t>
            </a:r>
          </a:p>
          <a:p>
            <a:pPr defTabSz="2438340"/>
            <a:r>
              <a:rPr lang="pl-PL" sz="5866" dirty="0">
                <a:solidFill>
                  <a:prstClr val="black"/>
                </a:solidFill>
                <a:latin typeface="Calibri"/>
              </a:rPr>
              <a:t>jednego poziomu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10358" y="6089915"/>
            <a:ext cx="21366752" cy="394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340"/>
            <a:r>
              <a:rPr lang="pl-PL" sz="5866" dirty="0">
                <a:solidFill>
                  <a:prstClr val="black"/>
                </a:solidFill>
                <a:latin typeface="Calibri"/>
              </a:rPr>
              <a:t>Warunek bilansu pomiędzy poziomami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suma produktów poszczególnych procesów dla każdego z poziomu we wspólnej wielokrotności okresu pracy (</a:t>
            </a:r>
            <a:r>
              <a:rPr lang="pl-PL" sz="4800" i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) systemów dla poszczególnych producentów i poziomów musi być sobie równa </a:t>
            </a:r>
          </a:p>
          <a:p>
            <a:pPr defTabSz="2438340"/>
            <a:endParaRPr lang="pl-PL" sz="4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14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52882-DDF3-054A-B04D-6B5DD994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340"/>
            <a:fld id="{65306BF3-9616-4285-BC93-2B0CD99F28FB}" type="slidenum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2438340"/>
              <a:t>11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193322" y="1"/>
            <a:ext cx="2083296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340"/>
            <a:r>
              <a:rPr lang="pl-PL" sz="7466" b="1" dirty="0">
                <a:solidFill>
                  <a:srgbClr val="C00000"/>
                </a:solidFill>
                <a:latin typeface="Calibri"/>
              </a:rPr>
              <a:t>Charakterystyka zagadnienia - zakres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748351-3822-EC4C-9A55-B1C46BFAA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79" y="1558766"/>
            <a:ext cx="23739606" cy="112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3840" tIns="121920" rIns="243840" bIns="121920" numCol="1" anchor="ctr" anchorCtr="0" compatLnSpc="1">
            <a:prstTxWarp prst="textNoShape">
              <a:avLst/>
            </a:prstTxWarp>
            <a:spAutoFit/>
          </a:bodyPr>
          <a:lstStyle/>
          <a:p>
            <a:pPr defTabSz="2438340"/>
            <a:r>
              <a:rPr lang="pl-PL" sz="4800" b="1" dirty="0">
                <a:solidFill>
                  <a:prstClr val="black"/>
                </a:solidFill>
                <a:latin typeface="Calibri"/>
              </a:rPr>
              <a:t>BADANIA DOTYCZĄ: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systemów zarządzania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 - współcześnie wymaganych i uznanych instrumentów zarządczych,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aspektów i kryteriów jakościowych, środowiskowych oraz bezpieczeństwa 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i higieny pracy </a:t>
            </a:r>
            <a:br>
              <a:rPr lang="pl-PL" sz="4800" dirty="0">
                <a:solidFill>
                  <a:prstClr val="black"/>
                </a:solidFill>
                <a:latin typeface="Calibri"/>
              </a:rPr>
            </a:br>
            <a:r>
              <a:rPr lang="pl-PL" sz="4800" dirty="0">
                <a:solidFill>
                  <a:prstClr val="black"/>
                </a:solidFill>
                <a:latin typeface="Calibri"/>
              </a:rPr>
              <a:t>w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kontekście procesów produkcyjnych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integracji systemów zarządzania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w tym w szczególności systemów zarządzania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dedykowanych branży motoryzacyjnej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w tym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zarządzania jakością w procesach obróbki cieplnej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zastosowania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koncepcji Lean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 w odniesieniu do aspektów produkcyjnych,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holistycznego zarządzania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 organizacją,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zarządzania ryzykiem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zarządzania technologią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zarządzania w zakresie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utrzymania ruchu (TPM)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zarządzania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systemowego i procesowego,</a:t>
            </a:r>
            <a:endParaRPr lang="pl-PL" sz="4800" dirty="0">
              <a:solidFill>
                <a:prstClr val="black"/>
              </a:solidFill>
              <a:latin typeface="Calibri"/>
            </a:endParaRP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koncepcji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zrównoważonego rozwoju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oceny cyklu życia produktu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zagadnień </a:t>
            </a:r>
            <a:r>
              <a:rPr lang="pl-PL" sz="4800" b="1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4800" b="1" dirty="0" err="1">
                <a:solidFill>
                  <a:prstClr val="black"/>
                </a:solidFill>
                <a:latin typeface="Calibri"/>
              </a:rPr>
              <a:t>economy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planowanego postarzania produktu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optymalizacji 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procesów produkcyjnych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w łańcuchach dostaw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4800" b="1" dirty="0">
                <a:solidFill>
                  <a:prstClr val="black"/>
                </a:solidFill>
                <a:latin typeface="Calibri"/>
              </a:rPr>
              <a:t>komputerowych systemów wspomagania zarządzania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948242" indent="-948242" defTabSz="2438340" eaLnBrk="0" fontAlgn="base" hangingPunct="0">
              <a:spcBef>
                <a:spcPct val="0"/>
              </a:spcBef>
              <a:spcAft>
                <a:spcPts val="534"/>
              </a:spcAft>
              <a:buFont typeface="+mj-lt"/>
              <a:buAutoNum type="arabicPeriod"/>
            </a:pPr>
            <a:endParaRPr lang="pl-PL" sz="4266" dirty="0">
              <a:solidFill>
                <a:srgbClr val="1F497D">
                  <a:lumMod val="75000"/>
                </a:srgbClr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5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52882-DDF3-054A-B04D-6B5DD994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340"/>
            <a:fld id="{65306BF3-9616-4285-BC93-2B0CD99F28FB}" type="slidenum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2438340"/>
              <a:t>12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51040" y="137257"/>
            <a:ext cx="20832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438340">
              <a:lnSpc>
                <a:spcPts val="8426"/>
              </a:lnSpc>
            </a:pPr>
            <a:r>
              <a:rPr lang="pl-PL" sz="7466" b="1" dirty="0">
                <a:solidFill>
                  <a:srgbClr val="C00000"/>
                </a:solidFill>
                <a:latin typeface="Calibri"/>
              </a:rPr>
              <a:t>Charakterystyka zagadnienia - projekty badawcze</a:t>
            </a:r>
            <a:endParaRPr lang="pl-PL" sz="746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Obraz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46" y="1481403"/>
            <a:ext cx="11686168" cy="88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86679" y="10122364"/>
            <a:ext cx="11020330" cy="206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340"/>
            <a:r>
              <a:rPr lang="pl-PL" sz="4266" i="1" dirty="0">
                <a:solidFill>
                  <a:prstClr val="black"/>
                </a:solidFill>
                <a:latin typeface="Calibri"/>
              </a:rPr>
              <a:t>Model systemowego ujęcia doskonalenia procesu i produktu z wykorzystaniem </a:t>
            </a:r>
            <a:br>
              <a:rPr lang="pl-PL" sz="4266" i="1" dirty="0">
                <a:solidFill>
                  <a:prstClr val="black"/>
                </a:solidFill>
                <a:latin typeface="Calibri"/>
              </a:rPr>
            </a:br>
            <a:r>
              <a:rPr lang="pl-PL" sz="4266" i="1" dirty="0">
                <a:solidFill>
                  <a:prstClr val="black"/>
                </a:solidFill>
                <a:latin typeface="Calibri"/>
              </a:rPr>
              <a:t>metod i narzędzi zarządzania jakością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914" y="7990613"/>
            <a:ext cx="12230096" cy="3667922"/>
          </a:xfrm>
          <a:prstGeom prst="rect">
            <a:avLst/>
          </a:prstGeom>
        </p:spPr>
      </p:pic>
      <p:sp>
        <p:nvSpPr>
          <p:cNvPr id="47" name="Prostokąt 46"/>
          <p:cNvSpPr/>
          <p:nvPr/>
        </p:nvSpPr>
        <p:spPr>
          <a:xfrm>
            <a:off x="9695723" y="11331788"/>
            <a:ext cx="15264342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340"/>
            <a:r>
              <a:rPr lang="pl-PL" sz="4266" i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Podejście procesowe w zintegrowanym systemie zarządzania </a:t>
            </a:r>
            <a:endParaRPr lang="pl-PL" sz="4266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11341426" y="1307956"/>
            <a:ext cx="1268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438340"/>
            <a: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-  poznanie i kreowanie zasad oraz metod </a:t>
            </a:r>
            <a:b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i narzędzi mających na celu wzrost skuteczności </a:t>
            </a:r>
            <a:b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i efektywności w zakresie materiałowych procesów technologicznych,</a:t>
            </a:r>
            <a:endParaRPr lang="pl-PL" sz="4266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2438340"/>
            <a: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- projektowanie i implementacja metod </a:t>
            </a:r>
            <a:b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i narzędzi zarządzania (LM, LP, CE, TPM, ZR),</a:t>
            </a:r>
            <a:endParaRPr lang="pl-PL" sz="4266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2438340"/>
            <a:r>
              <a:rPr lang="pl-PL" sz="48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- analiza i ocena skuteczności i efektywności rozwiązań zarządczych, optymalizacja procesów produkcyjnych.</a:t>
            </a:r>
            <a:endParaRPr lang="pl-PL" sz="4266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3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734291" y="5687838"/>
            <a:ext cx="2349730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Systemy zarządzania (w tym pozioma i pionowa integracja, systemy utrzymania ruchu)</a:t>
            </a:r>
          </a:p>
          <a:p>
            <a:pPr algn="ctr"/>
            <a:endParaRPr lang="pl-PL" sz="6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706211"/>
            <a:ext cx="2438399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Marcin </a:t>
            </a:r>
            <a:r>
              <a:rPr lang="pl-PL" b="1" spc="600" dirty="0" err="1">
                <a:solidFill>
                  <a:schemeClr val="bg1"/>
                </a:solidFill>
                <a:cs typeface="Poppins SemiBold" panose="02000000000000000000" pitchFamily="2" charset="0"/>
              </a:rPr>
              <a:t>Szega</a:t>
            </a:r>
            <a:endParaRPr lang="pl-PL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endParaRPr lang="pl-PL" sz="18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endParaRPr lang="pl-PL" sz="18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r>
              <a:rPr lang="pl-PL" b="1" spc="600" dirty="0">
                <a:solidFill>
                  <a:srgbClr val="FFC000"/>
                </a:solidFill>
                <a:cs typeface="Poppins SemiBold" panose="02000000000000000000" pitchFamily="2" charset="0"/>
              </a:rPr>
              <a:t>Wydział Inżynierii Środowiska i Energetyki</a:t>
            </a:r>
          </a:p>
          <a:p>
            <a:pPr algn="ctr"/>
            <a:endParaRPr lang="pl-PL" b="1" spc="600" dirty="0">
              <a:solidFill>
                <a:srgbClr val="FFC000"/>
              </a:solidFill>
              <a:cs typeface="Poppins SemiBold" panose="02000000000000000000" pitchFamily="2" charset="0"/>
            </a:endParaRPr>
          </a:p>
          <a:p>
            <a:pPr algn="ctr"/>
            <a:endParaRPr lang="en-US" b="1" spc="600" dirty="0">
              <a:solidFill>
                <a:srgbClr val="FFC000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54594" y="12139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48" y="921328"/>
            <a:ext cx="4133705" cy="53155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78906D-3CDF-47B6-A992-52683E5FB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337" y="2015614"/>
            <a:ext cx="1450218" cy="20951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09636A-CE30-4C3E-9CBB-BC78F685E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00" y="2433168"/>
            <a:ext cx="2646280" cy="10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38CD310-2839-714A-936D-807965F7A6B3}"/>
              </a:ext>
            </a:extLst>
          </p:cNvPr>
          <p:cNvSpPr txBox="1"/>
          <p:nvPr/>
        </p:nvSpPr>
        <p:spPr>
          <a:xfrm>
            <a:off x="2827292" y="2561209"/>
            <a:ext cx="2121380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5400" b="1" dirty="0">
                <a:solidFill>
                  <a:srgbClr val="154C8E"/>
                </a:solidFill>
                <a:cs typeface="Poppins SemiBold" panose="02000000000000000000" pitchFamily="2" charset="0"/>
              </a:rPr>
              <a:t>Podobszar tematyczny:</a:t>
            </a:r>
          </a:p>
          <a:p>
            <a:r>
              <a:rPr lang="pl-PL" sz="5400" dirty="0">
                <a:solidFill>
                  <a:srgbClr val="154C8E"/>
                </a:solidFill>
              </a:rPr>
              <a:t>Systemy zarządzania, Diagnostyka techniczna, układy pomiarowe, pomiary w przemyśle i ochronie środowiska </a:t>
            </a:r>
            <a:endParaRPr lang="pl-PL" sz="5400" b="1" dirty="0">
              <a:solidFill>
                <a:srgbClr val="154C8E"/>
              </a:solidFill>
              <a:cs typeface="Poppins SemiBold" panose="02000000000000000000" pitchFamily="2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7BB186D4-0980-7640-B7A0-ACA8EB414D43}"/>
              </a:ext>
            </a:extLst>
          </p:cNvPr>
          <p:cNvSpPr txBox="1"/>
          <p:nvPr/>
        </p:nvSpPr>
        <p:spPr>
          <a:xfrm>
            <a:off x="2827292" y="1647825"/>
            <a:ext cx="128127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b="1" dirty="0">
                <a:solidFill>
                  <a:srgbClr val="154C8E"/>
                </a:solidFill>
              </a:rPr>
              <a:t>Priorytetowy Obszar Badawczy 5 - Automatyzacja procesów i Przemysł 4.0</a:t>
            </a:r>
            <a:endParaRPr lang="pl-PL" sz="3200" dirty="0">
              <a:solidFill>
                <a:srgbClr val="154C8E"/>
              </a:solidFill>
            </a:endParaRP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3790EBDF-6850-B247-B6E2-664108F5E666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87C09253-1F01-9248-8DF8-E4942C650CFA}"/>
              </a:ext>
            </a:extLst>
          </p:cNvPr>
          <p:cNvSpPr txBox="1"/>
          <p:nvPr/>
        </p:nvSpPr>
        <p:spPr>
          <a:xfrm>
            <a:off x="2770143" y="7808416"/>
            <a:ext cx="21366207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600"/>
              </a:spcAft>
            </a:pPr>
            <a:r>
              <a:rPr lang="pl-PL" sz="5400" b="1" dirty="0">
                <a:solidFill>
                  <a:srgbClr val="154C8E"/>
                </a:solidFill>
                <a:cs typeface="Poppins" panose="02000000000000000000" pitchFamily="2" charset="0"/>
              </a:rPr>
              <a:t>Temat:  Zaawansowana walidacja i uwiarygodnienie pomiarów dla potrzeb nadzoru eksploatacji i diagnostyki cieplnych procesów przemysłowych i konwersji  energii. </a:t>
            </a:r>
          </a:p>
          <a:p>
            <a:pPr>
              <a:spcAft>
                <a:spcPts val="3600"/>
              </a:spcAft>
            </a:pP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prof. Marcin </a:t>
            </a:r>
            <a:r>
              <a:rPr lang="pl-PL" sz="4400" b="1" dirty="0" err="1">
                <a:solidFill>
                  <a:srgbClr val="154C8E"/>
                </a:solidFill>
                <a:cs typeface="Poppins" panose="02000000000000000000" pitchFamily="2" charset="0"/>
              </a:rPr>
              <a:t>Szega</a:t>
            </a: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       </a:t>
            </a:r>
            <a:r>
              <a:rPr lang="en-US" sz="4400" b="1" dirty="0">
                <a:solidFill>
                  <a:srgbClr val="154C8E"/>
                </a:solidFill>
                <a:cs typeface="Poppins" panose="02000000000000000000" pitchFamily="2" charset="0"/>
              </a:rPr>
              <a:t>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960A1EB-F9EA-E24B-831B-DBBAAC7D805E}"/>
              </a:ext>
            </a:extLst>
          </p:cNvPr>
          <p:cNvSpPr txBox="1"/>
          <p:nvPr/>
        </p:nvSpPr>
        <p:spPr>
          <a:xfrm>
            <a:off x="2846342" y="5818759"/>
            <a:ext cx="212138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5400" b="1" dirty="0">
                <a:solidFill>
                  <a:srgbClr val="154C8E"/>
                </a:solidFill>
                <a:cs typeface="Poppins SemiBold" panose="02000000000000000000" pitchFamily="2" charset="0"/>
              </a:rPr>
              <a:t>Wydział Inżynierii Środowiska i Energetyki</a:t>
            </a:r>
          </a:p>
          <a:p>
            <a:r>
              <a:rPr lang="pl-PL" sz="5400" b="1" dirty="0">
                <a:solidFill>
                  <a:srgbClr val="154C8E"/>
                </a:solidFill>
                <a:cs typeface="Poppins SemiBold" panose="02000000000000000000" pitchFamily="2" charset="0"/>
              </a:rPr>
              <a:t>Katedra Techniki Cieplnej </a:t>
            </a:r>
          </a:p>
        </p:txBody>
      </p:sp>
    </p:spTree>
    <p:extLst>
      <p:ext uri="{BB962C8B-B14F-4D97-AF65-F5344CB8AC3E}">
        <p14:creationId xmlns:p14="http://schemas.microsoft.com/office/powerpoint/2010/main" val="10134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F2583544-51F7-524A-B1FD-DBE6654BCD6B}"/>
              </a:ext>
            </a:extLst>
          </p:cNvPr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94DCCC20-2FE0-2E48-A959-683114DD45DD}"/>
              </a:ext>
            </a:extLst>
          </p:cNvPr>
          <p:cNvSpPr txBox="1"/>
          <p:nvPr/>
        </p:nvSpPr>
        <p:spPr>
          <a:xfrm>
            <a:off x="2484393" y="588466"/>
            <a:ext cx="21423357" cy="7386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600"/>
              </a:spcAft>
            </a:pPr>
            <a:r>
              <a:rPr lang="pl-PL" sz="6600" b="1" dirty="0">
                <a:solidFill>
                  <a:srgbClr val="154C8E"/>
                </a:solidFill>
                <a:cs typeface="Poppins" panose="02000000000000000000" pitchFamily="2" charset="0"/>
              </a:rPr>
              <a:t>Wdrożenia przemysłowe:</a:t>
            </a:r>
          </a:p>
          <a:p>
            <a:pPr>
              <a:spcAft>
                <a:spcPts val="3600"/>
              </a:spcAft>
            </a:pP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Komputerowe systemy </a:t>
            </a:r>
            <a:r>
              <a:rPr lang="pl-PL" sz="4400" b="1" dirty="0" err="1">
                <a:solidFill>
                  <a:srgbClr val="154C8E"/>
                </a:solidFill>
                <a:cs typeface="Poppins" panose="02000000000000000000" pitchFamily="2" charset="0"/>
              </a:rPr>
              <a:t>infomatyczne</a:t>
            </a: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 wspomagania nadzoru eksploatacji </a:t>
            </a:r>
            <a:b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</a:b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w elektrociepłowniach:</a:t>
            </a:r>
          </a:p>
          <a:p>
            <a:pPr indent="723900">
              <a:spcAft>
                <a:spcPts val="3600"/>
              </a:spcAft>
              <a:buFont typeface="Wingdings" pitchFamily="2" charset="2"/>
              <a:buChar char="§"/>
            </a:pPr>
            <a:r>
              <a:rPr lang="pl-PL" sz="4400" b="1" dirty="0" err="1">
                <a:solidFill>
                  <a:srgbClr val="154C8E"/>
                </a:solidFill>
                <a:cs typeface="Poppins" panose="02000000000000000000" pitchFamily="2" charset="0"/>
              </a:rPr>
              <a:t>Tauron</a:t>
            </a: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 Wytwarzanie – Elektrociepłownia Jaworzno II  (2 bloki ciepłownicze)</a:t>
            </a:r>
          </a:p>
          <a:p>
            <a:pPr indent="723900">
              <a:spcAft>
                <a:spcPts val="3600"/>
              </a:spcAft>
              <a:buFont typeface="Wingdings" pitchFamily="2" charset="2"/>
              <a:buChar char="§"/>
            </a:pP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Zespół Elektrociepłowni Wrocławskich  KOGENERACJA S.A. (3 bloki ciepłownicze)</a:t>
            </a:r>
          </a:p>
          <a:p>
            <a:pPr>
              <a:spcAft>
                <a:spcPts val="3600"/>
              </a:spcAft>
            </a:pP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Wdrożenia zrealizowane z firmą PROCOM-SYSTEM Wrocław.               </a:t>
            </a:r>
          </a:p>
          <a:p>
            <a:pPr>
              <a:spcAft>
                <a:spcPts val="3600"/>
              </a:spcAft>
            </a:pPr>
            <a:endParaRPr lang="pl-PL" sz="4400" b="1" dirty="0">
              <a:solidFill>
                <a:srgbClr val="154C8E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03A7CBA-203C-C54B-B1CB-16A70F781359}"/>
              </a:ext>
            </a:extLst>
          </p:cNvPr>
          <p:cNvSpPr txBox="1"/>
          <p:nvPr/>
        </p:nvSpPr>
        <p:spPr>
          <a:xfrm>
            <a:off x="2370093" y="8265616"/>
            <a:ext cx="21423357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6600" b="1" dirty="0">
                <a:solidFill>
                  <a:srgbClr val="154C8E"/>
                </a:solidFill>
                <a:cs typeface="Poppins" panose="02000000000000000000" pitchFamily="2" charset="0"/>
              </a:rPr>
              <a:t>Projekt pt.:  </a:t>
            </a:r>
            <a:r>
              <a:rPr lang="pl-PL" sz="4400" dirty="0" err="1">
                <a:solidFill>
                  <a:srgbClr val="154C8E"/>
                </a:solidFill>
              </a:rPr>
              <a:t>Multindustria</a:t>
            </a:r>
            <a:r>
              <a:rPr lang="pl-PL" sz="4400" dirty="0">
                <a:solidFill>
                  <a:srgbClr val="154C8E"/>
                </a:solidFill>
              </a:rPr>
              <a:t> 4.0. Sieć powiązanych nośników energii oparta o rozwiązania przemysłu 4.0 w warunkach polskich stref przemysłowych.</a:t>
            </a:r>
          </a:p>
          <a:p>
            <a:r>
              <a:rPr lang="pl-PL" sz="4400" dirty="0">
                <a:solidFill>
                  <a:srgbClr val="154C8E"/>
                </a:solidFill>
              </a:rPr>
              <a:t>Projekt zgłoszony z </a:t>
            </a: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EDF </a:t>
            </a:r>
            <a:r>
              <a:rPr lang="pl-PL" sz="4400" b="1" dirty="0" err="1">
                <a:solidFill>
                  <a:srgbClr val="154C8E"/>
                </a:solidFill>
                <a:cs typeface="Poppins" panose="02000000000000000000" pitchFamily="2" charset="0"/>
              </a:rPr>
              <a:t>Fenice</a:t>
            </a:r>
            <a:r>
              <a:rPr lang="pl-PL" sz="4400" b="1" dirty="0">
                <a:solidFill>
                  <a:srgbClr val="154C8E"/>
                </a:solidFill>
                <a:cs typeface="Poppins" panose="02000000000000000000" pitchFamily="2" charset="0"/>
              </a:rPr>
              <a:t> Poland  </a:t>
            </a:r>
            <a:r>
              <a:rPr lang="pl-PL" sz="4400" dirty="0">
                <a:solidFill>
                  <a:srgbClr val="154C8E"/>
                </a:solidFill>
                <a:cs typeface="Poppins" panose="02000000000000000000" pitchFamily="2" charset="0"/>
              </a:rPr>
              <a:t>do </a:t>
            </a:r>
            <a:r>
              <a:rPr lang="pl-PL" sz="4400" dirty="0" err="1">
                <a:solidFill>
                  <a:srgbClr val="154C8E"/>
                </a:solidFill>
                <a:cs typeface="Poppins" panose="02000000000000000000" pitchFamily="2" charset="0"/>
              </a:rPr>
              <a:t>NCBiR</a:t>
            </a:r>
            <a:r>
              <a:rPr lang="pl-PL" sz="4400" dirty="0">
                <a:solidFill>
                  <a:srgbClr val="154C8E"/>
                </a:solidFill>
                <a:cs typeface="Poppins" panose="02000000000000000000" pitchFamily="2" charset="0"/>
              </a:rPr>
              <a:t> w ramach „</a:t>
            </a:r>
            <a:r>
              <a:rPr lang="pl-PL" sz="4400" dirty="0">
                <a:solidFill>
                  <a:srgbClr val="154C8E"/>
                </a:solidFill>
              </a:rPr>
              <a:t>Program Operacyjny Inteligentny Rozwój 2014-2020”.</a:t>
            </a:r>
            <a:endParaRPr lang="pl-PL" sz="4400" b="1" dirty="0">
              <a:solidFill>
                <a:srgbClr val="154C8E"/>
              </a:solidFill>
              <a:cs typeface="Poppins" panose="02000000000000000000" pitchFamily="2" charset="0"/>
            </a:endParaRPr>
          </a:p>
          <a:p>
            <a:pPr>
              <a:spcAft>
                <a:spcPts val="3600"/>
              </a:spcAft>
            </a:pPr>
            <a:endParaRPr lang="pl-PL" sz="4400" b="1" dirty="0">
              <a:solidFill>
                <a:srgbClr val="154C8E"/>
              </a:solidFill>
              <a:latin typeface="+mj-lt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0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52882-DDF3-054A-B04D-6B5DD994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6BF3-9616-4285-BC93-2B0CD99F28FB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51040" y="89247"/>
            <a:ext cx="20832960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467" b="1" dirty="0">
                <a:solidFill>
                  <a:srgbClr val="C00000"/>
                </a:solidFill>
              </a:rPr>
              <a:t>POB5 -  Automatyzacja procesów i Przemysł 4.0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D74433-4A92-1044-9464-C068038DA1C6}"/>
              </a:ext>
            </a:extLst>
          </p:cNvPr>
          <p:cNvSpPr txBox="1"/>
          <p:nvPr/>
        </p:nvSpPr>
        <p:spPr>
          <a:xfrm>
            <a:off x="286678" y="3287793"/>
            <a:ext cx="23739605" cy="353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467" b="1" dirty="0">
                <a:solidFill>
                  <a:srgbClr val="C00000"/>
                </a:solidFill>
              </a:rPr>
              <a:t>Część III</a:t>
            </a:r>
          </a:p>
          <a:p>
            <a:pPr marL="1219215" indent="-1219215">
              <a:buFont typeface="Arial" panose="020B0604020202020204" pitchFamily="34" charset="0"/>
              <a:buChar char="•"/>
            </a:pPr>
            <a:r>
              <a:rPr lang="pl-PL" sz="7467" b="1" dirty="0">
                <a:solidFill>
                  <a:srgbClr val="C00000"/>
                </a:solidFill>
              </a:rPr>
              <a:t>Systemy zarządzania (w tym pozioma i pionowa integracja, systemy utrzymania ruchu)</a:t>
            </a:r>
          </a:p>
        </p:txBody>
      </p:sp>
    </p:spTree>
    <p:extLst>
      <p:ext uri="{BB962C8B-B14F-4D97-AF65-F5344CB8AC3E}">
        <p14:creationId xmlns:p14="http://schemas.microsoft.com/office/powerpoint/2010/main" val="225719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734291" y="5687838"/>
            <a:ext cx="2349730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Systemy zarządzania (w tym pozioma i pionowa integracja, systemy utrzymania ruchu)</a:t>
            </a:r>
          </a:p>
          <a:p>
            <a:pPr algn="ctr"/>
            <a:endParaRPr lang="pl-PL" sz="6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706211"/>
            <a:ext cx="2438399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Tomasz Kłopot, </a:t>
            </a:r>
            <a:endParaRPr lang="pl-PL" sz="18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endParaRPr lang="pl-PL" sz="18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r>
              <a:rPr lang="pl-PL" b="1" spc="600" dirty="0">
                <a:solidFill>
                  <a:srgbClr val="FFC000"/>
                </a:solidFill>
                <a:cs typeface="Poppins SemiBold" panose="02000000000000000000" pitchFamily="2" charset="0"/>
              </a:rPr>
              <a:t>Wydział Automatyki, Elektroniki i Informatyki</a:t>
            </a:r>
          </a:p>
          <a:p>
            <a:pPr algn="ctr"/>
            <a:endParaRPr lang="pl-PL" b="1" spc="600" dirty="0">
              <a:solidFill>
                <a:srgbClr val="FFC000"/>
              </a:solidFill>
              <a:cs typeface="Poppins SemiBold" panose="02000000000000000000" pitchFamily="2" charset="0"/>
            </a:endParaRPr>
          </a:p>
          <a:p>
            <a:pPr algn="ctr"/>
            <a:endParaRPr lang="en-US" b="1" spc="600" dirty="0">
              <a:solidFill>
                <a:srgbClr val="FFC000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54594" y="12139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48" y="921328"/>
            <a:ext cx="4133705" cy="53155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78906D-3CDF-47B6-A992-52683E5FB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337" y="2015614"/>
            <a:ext cx="1450218" cy="20951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09636A-CE30-4C3E-9CBB-BC78F685E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00" y="2433168"/>
            <a:ext cx="2646280" cy="10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51040" y="89247"/>
            <a:ext cx="20832960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467" b="1" dirty="0">
                <a:solidFill>
                  <a:srgbClr val="C00000"/>
                </a:solidFill>
              </a:rPr>
              <a:t>Krótka charakterystyka prowadzonych prac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139605" y="2672242"/>
            <a:ext cx="22274475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dirty="0"/>
              <a:t>W odniesieniu do prezentowanego w tytule prezentacji zagadnienia </a:t>
            </a:r>
            <a:br>
              <a:rPr lang="pl-PL" sz="6000" dirty="0"/>
            </a:br>
            <a:r>
              <a:rPr lang="pl-PL" sz="6000" dirty="0"/>
              <a:t>w ramach grupy badawczej prowadzone są prace dotyczące: </a:t>
            </a:r>
            <a:endParaRPr lang="en-US" sz="6000" dirty="0"/>
          </a:p>
          <a:p>
            <a:endParaRPr lang="pl-PL" sz="6000" dirty="0"/>
          </a:p>
          <a:p>
            <a:pPr marL="2636838" indent="-1074738">
              <a:buFont typeface="+mj-lt"/>
              <a:buAutoNum type="alphaLcParenR"/>
            </a:pPr>
            <a:r>
              <a:rPr lang="pl-PL" sz="6000" dirty="0"/>
              <a:t>Sterowania nadrzędnego w oparciu o techniki </a:t>
            </a:r>
            <a:r>
              <a:rPr lang="pl-PL" sz="6000" dirty="0" err="1"/>
              <a:t>Cloud</a:t>
            </a:r>
            <a:r>
              <a:rPr lang="pl-PL" sz="6000" dirty="0"/>
              <a:t> </a:t>
            </a:r>
            <a:r>
              <a:rPr lang="pl-PL" sz="6000" dirty="0" err="1"/>
              <a:t>computing</a:t>
            </a:r>
            <a:r>
              <a:rPr lang="pl-PL" sz="6000" dirty="0"/>
              <a:t> i Edge </a:t>
            </a:r>
            <a:r>
              <a:rPr lang="pl-PL" sz="6000" dirty="0" err="1"/>
              <a:t>computing</a:t>
            </a:r>
            <a:endParaRPr lang="pl-PL" sz="6000" dirty="0"/>
          </a:p>
          <a:p>
            <a:pPr marL="2636838" indent="-1074738">
              <a:buFont typeface="+mj-lt"/>
              <a:buAutoNum type="alphaLcParenR"/>
            </a:pPr>
            <a:r>
              <a:rPr lang="pl-PL" sz="6000" dirty="0"/>
              <a:t>Outsourcingu systemów sterowania</a:t>
            </a:r>
          </a:p>
          <a:p>
            <a:pPr marL="2636838" indent="-1074738">
              <a:buFont typeface="+mj-lt"/>
              <a:buAutoNum type="alphaLcParenR"/>
            </a:pPr>
            <a:r>
              <a:rPr lang="pl-PL" sz="6000" dirty="0"/>
              <a:t>Cyfrowych bliźniaków w zastosowaniu do </a:t>
            </a:r>
            <a:r>
              <a:rPr lang="en-US" sz="6000" dirty="0" err="1"/>
              <a:t>systemów</a:t>
            </a:r>
            <a:r>
              <a:rPr lang="en-US" sz="6000" dirty="0"/>
              <a:t> </a:t>
            </a:r>
            <a:r>
              <a:rPr lang="pl-PL" sz="6000" dirty="0"/>
              <a:t>sterowania</a:t>
            </a:r>
          </a:p>
          <a:p>
            <a:pPr marL="2636838" indent="-1074738">
              <a:buFont typeface="+mj-lt"/>
              <a:buAutoNum type="alphaLcParenR"/>
            </a:pPr>
            <a:r>
              <a:rPr lang="pl-PL" sz="6000" dirty="0"/>
              <a:t>Sterowania z wykorzystaniem technik programowania agentowego </a:t>
            </a:r>
          </a:p>
        </p:txBody>
      </p:sp>
    </p:spTree>
    <p:extLst>
      <p:ext uri="{BB962C8B-B14F-4D97-AF65-F5344CB8AC3E}">
        <p14:creationId xmlns:p14="http://schemas.microsoft.com/office/powerpoint/2010/main" val="372829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51040" y="89247"/>
            <a:ext cx="20832960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467" b="1" dirty="0">
                <a:solidFill>
                  <a:srgbClr val="C00000"/>
                </a:solidFill>
              </a:rPr>
              <a:t>Krótka charakterystyka zespołu badawczego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1246784" y="2825553"/>
            <a:ext cx="2208245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/>
              <a:t>W skład zespołu pracującego nad uprzednio wymienionymi zagadnieniami wchodzą:</a:t>
            </a:r>
          </a:p>
          <a:p>
            <a:endParaRPr lang="pl-PL" sz="5400" dirty="0"/>
          </a:p>
          <a:p>
            <a:r>
              <a:rPr lang="pl-PL" sz="5400" dirty="0"/>
              <a:t>dr hab. inż. Jacek Czeczot</a:t>
            </a:r>
          </a:p>
          <a:p>
            <a:r>
              <a:rPr lang="pl-PL" sz="5400" dirty="0"/>
              <a:t>dr hab. inż. Witold Nocoń</a:t>
            </a:r>
          </a:p>
          <a:p>
            <a:r>
              <a:rPr lang="pl-PL" sz="5400" dirty="0"/>
              <a:t>dr hab. inż. Tomasz Kłopot</a:t>
            </a:r>
          </a:p>
          <a:p>
            <a:r>
              <a:rPr lang="pl-PL" sz="5400" dirty="0"/>
              <a:t>dr inż. </a:t>
            </a:r>
            <a:r>
              <a:rPr lang="en-US" sz="5400" dirty="0"/>
              <a:t>M</a:t>
            </a:r>
            <a:r>
              <a:rPr lang="pl-PL" sz="5400" dirty="0" err="1"/>
              <a:t>ichał</a:t>
            </a:r>
            <a:r>
              <a:rPr lang="pl-PL" sz="5400" dirty="0"/>
              <a:t> Frątczak</a:t>
            </a:r>
          </a:p>
          <a:p>
            <a:r>
              <a:rPr lang="pl-PL" sz="5400" dirty="0"/>
              <a:t>mgr inż. Patryk </a:t>
            </a:r>
            <a:r>
              <a:rPr lang="pl-PL" sz="5400" dirty="0" err="1"/>
              <a:t>Grelewicz</a:t>
            </a:r>
            <a:endParaRPr lang="pl-PL" sz="5400" dirty="0"/>
          </a:p>
          <a:p>
            <a:r>
              <a:rPr lang="pl-PL" sz="5400" dirty="0"/>
              <a:t>mgr inż. Jakub Pośpiech</a:t>
            </a:r>
          </a:p>
        </p:txBody>
      </p:sp>
    </p:spTree>
    <p:extLst>
      <p:ext uri="{BB962C8B-B14F-4D97-AF65-F5344CB8AC3E}">
        <p14:creationId xmlns:p14="http://schemas.microsoft.com/office/powerpoint/2010/main" val="92032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52882-DDF3-054A-B04D-6B5DD994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6BF3-9616-4285-BC93-2B0CD99F28FB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51040" y="89247"/>
            <a:ext cx="20832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427"/>
              </a:lnSpc>
            </a:pPr>
            <a:r>
              <a:rPr lang="pl-PL" sz="7467" b="1" dirty="0">
                <a:solidFill>
                  <a:srgbClr val="C00000"/>
                </a:solidFill>
              </a:rPr>
              <a:t>Projekty</a:t>
            </a:r>
            <a:endParaRPr lang="pl-PL" sz="7467" dirty="0"/>
          </a:p>
        </p:txBody>
      </p:sp>
      <p:sp>
        <p:nvSpPr>
          <p:cNvPr id="5" name="Prostokąt 4"/>
          <p:cNvSpPr/>
          <p:nvPr/>
        </p:nvSpPr>
        <p:spPr>
          <a:xfrm>
            <a:off x="1054763" y="2441509"/>
            <a:ext cx="22082453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/>
              <a:t>Aktualnie realizowane projekty</a:t>
            </a:r>
          </a:p>
          <a:p>
            <a:r>
              <a:rPr lang="pl-PL" sz="4400" dirty="0"/>
              <a:t>- Sterowanie z wykorzystaniem technik programowania </a:t>
            </a:r>
            <a:r>
              <a:rPr lang="pl-PL" sz="4400" dirty="0" err="1"/>
              <a:t>agentowego</a:t>
            </a:r>
            <a:r>
              <a:rPr lang="pl-PL" sz="4400" dirty="0"/>
              <a:t> z uwzględnieniem integracji środowisk eksperckich z przemysłowymi układami automatyki. </a:t>
            </a:r>
          </a:p>
          <a:p>
            <a:endParaRPr lang="pl-PL" sz="4400" dirty="0"/>
          </a:p>
          <a:p>
            <a:r>
              <a:rPr lang="pl-PL" sz="4400" dirty="0"/>
              <a:t>- Regulator DMC w sieciach rozległych.</a:t>
            </a:r>
          </a:p>
          <a:p>
            <a:r>
              <a:rPr lang="pl-PL" sz="4400" dirty="0"/>
              <a:t>Projekt dotyczy analizy możliwości outsourcingu zaawansowanego algorytmu regulacji</a:t>
            </a:r>
            <a:r>
              <a:rPr lang="en-US" sz="4400" dirty="0"/>
              <a:t>.</a:t>
            </a:r>
            <a:r>
              <a:rPr lang="pl-PL" sz="4400" dirty="0"/>
              <a:t> </a:t>
            </a:r>
          </a:p>
          <a:p>
            <a:endParaRPr lang="pl-PL" sz="4400" dirty="0"/>
          </a:p>
          <a:p>
            <a:r>
              <a:rPr lang="pl-PL" sz="4400" b="1" dirty="0"/>
              <a:t>Ważniejsze zrealizowane projekty</a:t>
            </a:r>
          </a:p>
          <a:p>
            <a:r>
              <a:rPr lang="pl-PL" sz="4400" dirty="0"/>
              <a:t>Badania nad outsourcingiem układów regulacji - prace prowadzone w ramach projektu (02/010/FSR17/0051) wspólnie z Western </a:t>
            </a:r>
            <a:r>
              <a:rPr lang="pl-PL" sz="4400" dirty="0" err="1"/>
              <a:t>Norway</a:t>
            </a:r>
            <a:r>
              <a:rPr lang="pl-PL" sz="4400" dirty="0"/>
              <a:t> </a:t>
            </a:r>
            <a:r>
              <a:rPr lang="pl-PL" sz="4400" dirty="0" err="1"/>
              <a:t>University</a:t>
            </a:r>
            <a:r>
              <a:rPr lang="pl-PL" sz="4400" dirty="0"/>
              <a:t> of Applied Sciences</a:t>
            </a:r>
            <a:r>
              <a:rPr lang="en-US" sz="4400" dirty="0"/>
              <a:t>.</a:t>
            </a:r>
            <a:endParaRPr lang="pl-PL" sz="4400" dirty="0"/>
          </a:p>
          <a:p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42960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734291" y="5687838"/>
            <a:ext cx="2349730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6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Systemy zarządzania (w tym pozioma i pionowa integracja, systemy utrzymania ruchu)</a:t>
            </a:r>
          </a:p>
          <a:p>
            <a:pPr algn="ctr"/>
            <a:endParaRPr lang="pl-PL" sz="6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706211"/>
            <a:ext cx="2438399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Bożena </a:t>
            </a:r>
            <a:r>
              <a:rPr lang="pl-PL" b="1" spc="600" dirty="0" err="1">
                <a:solidFill>
                  <a:schemeClr val="bg1"/>
                </a:solidFill>
                <a:cs typeface="Poppins SemiBold" panose="02000000000000000000" pitchFamily="2" charset="0"/>
              </a:rPr>
              <a:t>Skołud</a:t>
            </a:r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, Marek Roszak, Damian Gąsiorek, </a:t>
            </a:r>
          </a:p>
          <a:p>
            <a:pPr algn="ctr"/>
            <a:endParaRPr lang="pl-PL" sz="18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endParaRPr lang="pl-PL" sz="1800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  <a:p>
            <a:pPr algn="ctr"/>
            <a:r>
              <a:rPr lang="pl-PL" b="1" spc="600" dirty="0">
                <a:solidFill>
                  <a:srgbClr val="FFC000"/>
                </a:solidFill>
                <a:cs typeface="Poppins SemiBold" panose="02000000000000000000" pitchFamily="2" charset="0"/>
              </a:rPr>
              <a:t>Wydział Mechaniczny Technologiczny</a:t>
            </a:r>
          </a:p>
          <a:p>
            <a:pPr algn="ctr"/>
            <a:endParaRPr lang="pl-PL" b="1" spc="600" dirty="0">
              <a:solidFill>
                <a:srgbClr val="FFC000"/>
              </a:solidFill>
              <a:cs typeface="Poppins SemiBold" panose="02000000000000000000" pitchFamily="2" charset="0"/>
            </a:endParaRPr>
          </a:p>
          <a:p>
            <a:pPr algn="ctr"/>
            <a:endParaRPr lang="en-US" b="1" spc="600" dirty="0">
              <a:solidFill>
                <a:srgbClr val="FFC000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54594" y="12139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48" y="921328"/>
            <a:ext cx="4133705" cy="531555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78906D-3CDF-47B6-A992-52683E5FB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337" y="2015614"/>
            <a:ext cx="1450218" cy="20951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09636A-CE30-4C3E-9CBB-BC78F685E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00" y="2433168"/>
            <a:ext cx="2646280" cy="10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52882-DDF3-054A-B04D-6B5DD994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340"/>
            <a:fld id="{65306BF3-9616-4285-BC93-2B0CD99F28FB}" type="slidenum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2438340"/>
              <a:t>8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51040" y="89247"/>
            <a:ext cx="2083296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340"/>
            <a:r>
              <a:rPr lang="pl-PL" sz="7466" b="1" dirty="0">
                <a:solidFill>
                  <a:srgbClr val="C00000"/>
                </a:solidFill>
                <a:latin typeface="Calibri"/>
              </a:rPr>
              <a:t>Zarządzanie produkcją – </a:t>
            </a:r>
            <a:r>
              <a:rPr lang="pl-PL" sz="5334" b="1" dirty="0">
                <a:solidFill>
                  <a:srgbClr val="C00000"/>
                </a:solidFill>
                <a:latin typeface="Calibri"/>
              </a:rPr>
              <a:t>Synchronizacja przepływu produkcji wieloasortymentowej</a:t>
            </a:r>
            <a:r>
              <a:rPr lang="en-GB" sz="5334" b="1" dirty="0">
                <a:solidFill>
                  <a:srgbClr val="C00000"/>
                </a:solidFill>
                <a:latin typeface="Calibri"/>
              </a:rPr>
              <a:t>. </a:t>
            </a:r>
            <a:r>
              <a:rPr lang="pl-PL" sz="5334" b="1" dirty="0">
                <a:solidFill>
                  <a:srgbClr val="C00000"/>
                </a:solidFill>
                <a:latin typeface="Calibri"/>
              </a:rPr>
              <a:t>Modelowanie </a:t>
            </a:r>
            <a:r>
              <a:rPr lang="pl-PL" sz="5334" b="1" dirty="0" err="1">
                <a:solidFill>
                  <a:srgbClr val="C00000"/>
                </a:solidFill>
                <a:latin typeface="Calibri"/>
              </a:rPr>
              <a:t>wieloskalowe</a:t>
            </a:r>
            <a:r>
              <a:rPr lang="pl-PL" sz="5334" b="1" dirty="0">
                <a:solidFill>
                  <a:srgbClr val="C00000"/>
                </a:solidFill>
                <a:latin typeface="Calibri"/>
              </a:rPr>
              <a:t>.</a:t>
            </a:r>
            <a:endParaRPr lang="pl-PL" sz="5334" dirty="0">
              <a:solidFill>
                <a:srgbClr val="C00000"/>
              </a:solidFill>
              <a:latin typeface="Calibri"/>
            </a:endParaRPr>
          </a:p>
          <a:p>
            <a:pPr defTabSz="2438340"/>
            <a:endParaRPr lang="pl-PL" sz="7466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-492439"/>
            <a:ext cx="4925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3840" tIns="121920" rIns="243840" bIns="121920" numCol="1" anchor="ctr" anchorCtr="0" compatLnSpc="1">
            <a:prstTxWarp prst="textNoShape">
              <a:avLst/>
            </a:prstTxWarp>
            <a:spAutoFit/>
          </a:bodyPr>
          <a:lstStyle/>
          <a:p>
            <a:pPr defTabSz="2438340"/>
            <a:endParaRPr lang="pl-PL" sz="4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" y="-492439"/>
            <a:ext cx="4925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3840" tIns="121920" rIns="243840" bIns="121920" numCol="1" anchor="ctr" anchorCtr="0" compatLnSpc="1">
            <a:prstTxWarp prst="textNoShape">
              <a:avLst/>
            </a:prstTxWarp>
            <a:spAutoFit/>
          </a:bodyPr>
          <a:lstStyle/>
          <a:p>
            <a:pPr defTabSz="2438340"/>
            <a:endParaRPr lang="pl-PL" sz="4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688279" y="2441511"/>
            <a:ext cx="9409046" cy="805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Powiązanie idei modelowania </a:t>
            </a:r>
            <a:r>
              <a:rPr lang="pl-PL" sz="4800" dirty="0" err="1">
                <a:solidFill>
                  <a:prstClr val="black"/>
                </a:solidFill>
                <a:latin typeface="Calibri"/>
              </a:rPr>
              <a:t>wieloskalowego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 znanego z nauki o materiałach i wieloasortymentowej produkcji rytmicznej </a:t>
            </a:r>
            <a:r>
              <a:rPr lang="pl-PL" sz="3734" dirty="0">
                <a:solidFill>
                  <a:prstClr val="black"/>
                </a:solidFill>
                <a:latin typeface="Calibri"/>
              </a:rPr>
              <a:t>(opracowanej przez zespół B. </a:t>
            </a:r>
            <a:r>
              <a:rPr lang="pl-PL" sz="3734" dirty="0" err="1">
                <a:solidFill>
                  <a:prstClr val="black"/>
                </a:solidFill>
                <a:latin typeface="Calibri"/>
              </a:rPr>
              <a:t>Skołud</a:t>
            </a:r>
            <a:r>
              <a:rPr lang="pl-PL" sz="3734" dirty="0">
                <a:solidFill>
                  <a:prstClr val="black"/>
                </a:solidFill>
                <a:latin typeface="Calibri"/>
              </a:rPr>
              <a:t> w ostatnich latach).</a:t>
            </a:r>
          </a:p>
          <a:p>
            <a:pPr defTabSz="2438340"/>
            <a:endParaRPr lang="pl-PL" sz="4800" dirty="0">
              <a:solidFill>
                <a:prstClr val="black"/>
              </a:solidFill>
              <a:latin typeface="Calibri"/>
            </a:endParaRPr>
          </a:p>
          <a:p>
            <a:pPr defTabSz="2438340"/>
            <a:r>
              <a:rPr lang="pl-PL" sz="4800" dirty="0">
                <a:solidFill>
                  <a:prstClr val="black"/>
                </a:solidFill>
                <a:latin typeface="Calibri"/>
              </a:rPr>
              <a:t>Modelowanie </a:t>
            </a:r>
            <a:r>
              <a:rPr lang="pl-PL" sz="4800" dirty="0" err="1">
                <a:solidFill>
                  <a:prstClr val="black"/>
                </a:solidFill>
                <a:latin typeface="Calibri"/>
              </a:rPr>
              <a:t>wieloskalowe</a:t>
            </a:r>
            <a:r>
              <a:rPr lang="pl-PL" sz="4800" dirty="0">
                <a:solidFill>
                  <a:prstClr val="black"/>
                </a:solidFill>
                <a:latin typeface="Calibri"/>
              </a:rPr>
              <a:t> polega na określeniu zachowania systemu na jednym poziomie poprzez wykorzystanie informacji lub modelu z innego poziomu.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6" y="2536923"/>
            <a:ext cx="13967520" cy="93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4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340"/>
            <a:fld id="{65306BF3-9616-4285-BC93-2B0CD99F28FB}" type="slidenum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2438340"/>
              <a:t>9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5" y="2249489"/>
            <a:ext cx="22192850" cy="662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9EA50BC-E9B8-074C-9866-0A5BB151530E}"/>
              </a:ext>
            </a:extLst>
          </p:cNvPr>
          <p:cNvSpPr txBox="1"/>
          <p:nvPr/>
        </p:nvSpPr>
        <p:spPr>
          <a:xfrm>
            <a:off x="3566816" y="89247"/>
            <a:ext cx="20832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8340">
              <a:lnSpc>
                <a:spcPts val="8426"/>
              </a:lnSpc>
            </a:pPr>
            <a:r>
              <a:rPr lang="pl-PL" sz="7466" b="1" dirty="0">
                <a:solidFill>
                  <a:srgbClr val="C00000"/>
                </a:solidFill>
                <a:latin typeface="Calibri"/>
              </a:rPr>
              <a:t>System produkcji rytmicznej </a:t>
            </a:r>
            <a:endParaRPr lang="pl-PL" sz="7466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56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6456</TotalTime>
  <Words>867</Words>
  <Application>Microsoft Office PowerPoint</Application>
  <PresentationFormat>Niestandardowy</PresentationFormat>
  <Paragraphs>121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Barlow SCK SemiBold</vt:lpstr>
      <vt:lpstr>Calibri</vt:lpstr>
      <vt:lpstr>Calibri Light</vt:lpstr>
      <vt:lpstr>Cambria Math</vt:lpstr>
      <vt:lpstr>Montserrat Light</vt:lpstr>
      <vt:lpstr>Montserrat SemiBold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VST</cp:lastModifiedBy>
  <cp:revision>940</cp:revision>
  <dcterms:created xsi:type="dcterms:W3CDTF">2016-06-20T18:47:00Z</dcterms:created>
  <dcterms:modified xsi:type="dcterms:W3CDTF">2021-03-14T21:34:47Z</dcterms:modified>
</cp:coreProperties>
</file>